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59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A"/>
    <a:srgbClr val="87E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94658"/>
  </p:normalViewPr>
  <p:slideViewPr>
    <p:cSldViewPr snapToGrid="0">
      <p:cViewPr varScale="1">
        <p:scale>
          <a:sx n="120" d="100"/>
          <a:sy n="120" d="100"/>
        </p:scale>
        <p:origin x="1096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806A6-F53D-3542-9B4C-AE283E5A9BEA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0B656-0ECE-F14B-99A4-100D7B4C83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53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35632-0773-B54F-B1A6-7666FDD2E4E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1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C7A84-87EB-E135-DFA5-85701246A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5CE0638-AD30-63A5-3593-773BAA3EB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EB2D70A-C0DB-F66B-8CF7-240A85B0E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F7CF30-E73D-0D26-1E9C-17CBD4B72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35632-0773-B54F-B1A6-7666FDD2E4E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50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4DCEA-68F4-6CF5-C6D5-688FD7BA5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EF2F06-3608-3BD7-BB07-884D27F6A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E58D33-7BC5-CE11-7C2B-6F809A6A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0C6F03-1297-9748-53CC-58D12572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AF47BC-FF8B-430E-E6F5-8A15E7E8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14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2EC42-D9A1-EBE0-B8F9-17AFE253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6CEAD4B-5EAF-CE8B-153F-DE87854C2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90B1FB-A771-E764-72F3-DDDAE0603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53EB49-834A-11ED-C090-19642F3D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10F314-1D7C-E6D0-10D8-3E74F6D6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766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43AFC1-1C3C-3CF1-7348-BBD88016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05CABC-0AF9-07DA-81CB-05C8F9E41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94FDBD-28BC-9424-9C7E-113921F5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EF0F69-707E-63DC-D0C6-F55527C0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442156-C854-3977-5D80-559C7D90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99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3618-A5DC-ED7E-E282-F0228F9F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3A3035-2675-9F3B-5762-9A5CB698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0A072F-02E8-2366-8A91-5C5731CD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2CD3DB-DDA2-1893-C88C-E20B3AAC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65B69C-1C72-43CB-E6EA-C2524456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05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10451-55BA-35DC-B8E2-D4D5F343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208EC-718A-C094-C5DE-361DD782C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F8B04E-B4F2-516F-903C-3864B8E0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180AAD-4DD6-C73C-FE60-E30BB8BE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6B0764-46C2-8915-5C99-10EB9FF8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75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95B91-4FF5-28FE-ADC4-631FDEF5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7CEE3D-0B15-B0FD-97E2-326756BF9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673B1E-9882-B8F6-2D9B-E079F2670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B6B317-C621-4EB2-8017-FE069C7C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BCA982-E9A6-42ED-68C7-AE7ECC2C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189E3-9491-A669-426E-4A57D571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95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E91D1-60BB-D5EA-767F-F8D5703D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6F7A5F-A15A-E430-69D4-162568C4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BFC53B-B24B-F799-458F-44C715C1E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B0C7F7-61DF-5CC8-58EA-348724DCF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EB11F5-8F39-F39D-B097-86BF86945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766BB6-1515-B7E6-A6C9-51306556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88DE7F1-EDA8-848D-98C5-4BC838C8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281011A-AF84-4F51-CC5C-1EAE5A10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48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8C507-8E49-649E-CC07-A30FDDDF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0F9D82-3799-31D1-4278-8B3E7467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040BE2-22A2-576B-9F78-59BAFBA0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8CA9D3-7260-D3A5-95F6-4DE6BFEE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6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4A63033-9D0F-21BD-73E7-C9489B53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20B4CDB-DFF9-C79A-F589-D8432D01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4E19D6-B287-72FB-A732-C336B281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90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1AEF4-29AD-8DA1-D2A0-1A11DEE94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3AE046-89EE-0720-5F0A-694F32044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FE6669-D76C-B560-41BE-C348949B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772F4A-D077-CC7B-C773-870A3A48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6F6479-46A8-6C9D-12AC-8D93097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4BEFCB-B103-E9D9-6525-78485C8A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76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E39A5-71DF-A97E-A966-E53E189C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882C530-1E6D-B5CB-3E73-BFF65304F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569EF3-B97C-7A40-5D54-FF9623822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EA7AE4-2FE6-2D88-186C-F5CFE486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02C9D1-B0F2-5E06-24DB-1755BA56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EDB219-F03B-8961-D4BD-A3BCB81C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79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5C11D03-C539-BF6A-B5B5-C0D9A106B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D843BF-9A12-5AC7-FBE8-CD3DF7CFB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3FB88B-D849-E1AB-002E-25575019A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6133F9-0521-4D42-BE98-06FC06494C40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73EF46-5E1C-364D-B5B4-F6D56982F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E360B1-7D42-16F3-F211-39B90BD93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D4E0F-8CE4-834A-ABAD-B210CDC71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47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8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3.sv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30.sv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svg"/><Relationship Id="rId1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2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0.svg"/><Relationship Id="rId5" Type="http://schemas.openxmlformats.org/officeDocument/2006/relationships/image" Target="../media/image36.png"/><Relationship Id="rId15" Type="http://schemas.openxmlformats.org/officeDocument/2006/relationships/image" Target="../media/image37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sv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E47A27D-4DB9-B20F-9543-EF7222B8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482" cy="6857998"/>
          </a:xfrm>
          <a:prstGeom prst="rect">
            <a:avLst/>
          </a:prstGeom>
        </p:spPr>
      </p:pic>
      <p:pic>
        <p:nvPicPr>
          <p:cNvPr id="3" name="Imagem 2" descr="Homem careca sorrindo&#10;&#10;O conteúdo gerado por IA pode estar incorreto.">
            <a:extLst>
              <a:ext uri="{FF2B5EF4-FFF2-40B4-BE49-F238E27FC236}">
                <a16:creationId xmlns:a16="http://schemas.microsoft.com/office/drawing/2014/main" id="{5B727DB2-3812-CE2B-77CD-5575E044B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-543560"/>
            <a:ext cx="7385674" cy="738567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49D43E7-F864-EF65-E894-51DF88848B94}"/>
              </a:ext>
            </a:extLst>
          </p:cNvPr>
          <p:cNvSpPr txBox="1"/>
          <p:nvPr/>
        </p:nvSpPr>
        <p:spPr>
          <a:xfrm>
            <a:off x="7281354" y="4230289"/>
            <a:ext cx="3589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Eurostile" panose="020B0504020202050204" pitchFamily="34" charset="77"/>
              </a:rPr>
              <a:t>VINICIUS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C31AED-E4D7-AA1F-CC18-39061C79E5C9}"/>
              </a:ext>
            </a:extLst>
          </p:cNvPr>
          <p:cNvSpPr txBox="1"/>
          <p:nvPr/>
        </p:nvSpPr>
        <p:spPr>
          <a:xfrm>
            <a:off x="7281354" y="4904846"/>
            <a:ext cx="3413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Eurostile" panose="020B0504020202050204" pitchFamily="34" charset="77"/>
              </a:rPr>
              <a:t>MOURA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9C43569-C483-ABEA-DDEF-48D1EC9250E8}"/>
              </a:ext>
            </a:extLst>
          </p:cNvPr>
          <p:cNvGrpSpPr/>
          <p:nvPr/>
        </p:nvGrpSpPr>
        <p:grpSpPr>
          <a:xfrm>
            <a:off x="12712693" y="2080950"/>
            <a:ext cx="5158253" cy="4329661"/>
            <a:chOff x="6437399" y="2080950"/>
            <a:chExt cx="5158253" cy="4329661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80B982A-A235-5C86-BDB0-C510566A0F17}"/>
                </a:ext>
              </a:extLst>
            </p:cNvPr>
            <p:cNvSpPr txBox="1"/>
            <p:nvPr/>
          </p:nvSpPr>
          <p:spPr>
            <a:xfrm>
              <a:off x="6437399" y="2080950"/>
              <a:ext cx="4888097" cy="1022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400" dirty="0">
                  <a:latin typeface="Eurostile" panose="020B0504020202050204" pitchFamily="34" charset="77"/>
                </a:rPr>
                <a:t>Lorem ipsum dolor sit amet, consectetuer adipiscing elit. Maecenas porttitor congue massa. Fusce posuere, magna </a:t>
              </a:r>
              <a:br>
                <a:rPr lang="pt-BR" sz="1400" dirty="0">
                  <a:latin typeface="Eurostile" panose="020B0504020202050204" pitchFamily="34" charset="77"/>
                </a:rPr>
              </a:br>
              <a:r>
                <a:rPr lang="pt-BR" sz="1400" dirty="0" err="1">
                  <a:latin typeface="Eurostile" panose="020B0504020202050204" pitchFamily="34" charset="77"/>
                </a:rPr>
                <a:t>sed</a:t>
              </a:r>
              <a:r>
                <a:rPr lang="pt-BR" sz="1400" dirty="0">
                  <a:latin typeface="Eurostile" panose="020B0504020202050204" pitchFamily="34" charset="77"/>
                </a:rPr>
                <a:t> pulvinar ultricies, purus lectus malesuada libero, </a:t>
              </a:r>
              <a:r>
                <a:rPr lang="pt-BR" sz="1400" dirty="0" err="1">
                  <a:latin typeface="Eurostile" panose="020B0504020202050204" pitchFamily="34" charset="77"/>
                </a:rPr>
                <a:t>sit</a:t>
              </a:r>
              <a:r>
                <a:rPr lang="pt-BR" sz="1400" dirty="0">
                  <a:latin typeface="Eurostile" panose="020B0504020202050204" pitchFamily="34" charset="77"/>
                </a:rPr>
                <a:t> </a:t>
              </a:r>
              <a:r>
                <a:rPr lang="pt-BR" sz="1400" dirty="0" err="1">
                  <a:latin typeface="Eurostile" panose="020B0504020202050204" pitchFamily="34" charset="77"/>
                </a:rPr>
                <a:t>amet</a:t>
              </a:r>
              <a:r>
                <a:rPr lang="pt-BR" sz="1400" dirty="0">
                  <a:latin typeface="Eurostile" panose="020B0504020202050204" pitchFamily="34" charset="77"/>
                </a:rPr>
                <a:t>.</a:t>
              </a:r>
            </a:p>
          </p:txBody>
        </p:sp>
        <p:sp>
          <p:nvSpPr>
            <p:cNvPr id="13" name="Retângulo Arredondado 12">
              <a:extLst>
                <a:ext uri="{FF2B5EF4-FFF2-40B4-BE49-F238E27FC236}">
                  <a16:creationId xmlns:a16="http://schemas.microsoft.com/office/drawing/2014/main" id="{54081510-BDA1-5D48-EBE8-F8074FF4CE8D}"/>
                </a:ext>
              </a:extLst>
            </p:cNvPr>
            <p:cNvSpPr/>
            <p:nvPr/>
          </p:nvSpPr>
          <p:spPr>
            <a:xfrm>
              <a:off x="8104281" y="3568585"/>
              <a:ext cx="3221215" cy="2551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Arredondado 13">
              <a:extLst>
                <a:ext uri="{FF2B5EF4-FFF2-40B4-BE49-F238E27FC236}">
                  <a16:creationId xmlns:a16="http://schemas.microsoft.com/office/drawing/2014/main" id="{EFC462DE-9424-519B-0188-871C10AA2DAD}"/>
                </a:ext>
              </a:extLst>
            </p:cNvPr>
            <p:cNvSpPr/>
            <p:nvPr/>
          </p:nvSpPr>
          <p:spPr>
            <a:xfrm>
              <a:off x="8104281" y="3571710"/>
              <a:ext cx="2750953" cy="2551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Arredondado 14">
              <a:extLst>
                <a:ext uri="{FF2B5EF4-FFF2-40B4-BE49-F238E27FC236}">
                  <a16:creationId xmlns:a16="http://schemas.microsoft.com/office/drawing/2014/main" id="{A9289371-9724-9937-1CB7-11DB0F923006}"/>
                </a:ext>
              </a:extLst>
            </p:cNvPr>
            <p:cNvSpPr/>
            <p:nvPr/>
          </p:nvSpPr>
          <p:spPr>
            <a:xfrm>
              <a:off x="8104281" y="3973534"/>
              <a:ext cx="3221215" cy="2551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Arredondado 15">
              <a:extLst>
                <a:ext uri="{FF2B5EF4-FFF2-40B4-BE49-F238E27FC236}">
                  <a16:creationId xmlns:a16="http://schemas.microsoft.com/office/drawing/2014/main" id="{C955E806-C18C-D013-76E5-BE2EDA3EF890}"/>
                </a:ext>
              </a:extLst>
            </p:cNvPr>
            <p:cNvSpPr/>
            <p:nvPr/>
          </p:nvSpPr>
          <p:spPr>
            <a:xfrm>
              <a:off x="8104281" y="3976659"/>
              <a:ext cx="3014176" cy="2551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Arredondado 16">
              <a:extLst>
                <a:ext uri="{FF2B5EF4-FFF2-40B4-BE49-F238E27FC236}">
                  <a16:creationId xmlns:a16="http://schemas.microsoft.com/office/drawing/2014/main" id="{2E91C709-E47E-D23A-86E4-803AD800C2C6}"/>
                </a:ext>
              </a:extLst>
            </p:cNvPr>
            <p:cNvSpPr/>
            <p:nvPr/>
          </p:nvSpPr>
          <p:spPr>
            <a:xfrm>
              <a:off x="8104281" y="4393776"/>
              <a:ext cx="3221215" cy="2551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Arredondado 17">
              <a:extLst>
                <a:ext uri="{FF2B5EF4-FFF2-40B4-BE49-F238E27FC236}">
                  <a16:creationId xmlns:a16="http://schemas.microsoft.com/office/drawing/2014/main" id="{8B857BC4-2BE4-F40B-D819-61F2EA1B41F6}"/>
                </a:ext>
              </a:extLst>
            </p:cNvPr>
            <p:cNvSpPr/>
            <p:nvPr/>
          </p:nvSpPr>
          <p:spPr>
            <a:xfrm>
              <a:off x="8104282" y="4396901"/>
              <a:ext cx="3091102" cy="2551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Arredondado 18">
              <a:extLst>
                <a:ext uri="{FF2B5EF4-FFF2-40B4-BE49-F238E27FC236}">
                  <a16:creationId xmlns:a16="http://schemas.microsoft.com/office/drawing/2014/main" id="{F52A82A7-1502-B38B-C96E-0322B9A97786}"/>
                </a:ext>
              </a:extLst>
            </p:cNvPr>
            <p:cNvSpPr/>
            <p:nvPr/>
          </p:nvSpPr>
          <p:spPr>
            <a:xfrm>
              <a:off x="8104281" y="4798725"/>
              <a:ext cx="3221215" cy="2551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Arredondado 19">
              <a:extLst>
                <a:ext uri="{FF2B5EF4-FFF2-40B4-BE49-F238E27FC236}">
                  <a16:creationId xmlns:a16="http://schemas.microsoft.com/office/drawing/2014/main" id="{06728188-DCE1-0250-2F50-D34A54553292}"/>
                </a:ext>
              </a:extLst>
            </p:cNvPr>
            <p:cNvSpPr/>
            <p:nvPr/>
          </p:nvSpPr>
          <p:spPr>
            <a:xfrm>
              <a:off x="8104281" y="4801850"/>
              <a:ext cx="2530768" cy="2551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86E3A9CF-97FC-A9D0-EBD4-8B48BDF4BF8A}"/>
                </a:ext>
              </a:extLst>
            </p:cNvPr>
            <p:cNvCxnSpPr/>
            <p:nvPr/>
          </p:nvCxnSpPr>
          <p:spPr>
            <a:xfrm>
              <a:off x="7885043" y="5592417"/>
              <a:ext cx="3710609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0444D0C-3534-00D2-EB6F-5350DA1429B1}"/>
                </a:ext>
              </a:extLst>
            </p:cNvPr>
            <p:cNvSpPr txBox="1"/>
            <p:nvPr/>
          </p:nvSpPr>
          <p:spPr>
            <a:xfrm>
              <a:off x="8070845" y="5764280"/>
              <a:ext cx="2048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>
                  <a:latin typeface="Eurostile" panose="020B0504020202050204" pitchFamily="34" charset="77"/>
                </a:rPr>
                <a:t>dani</a:t>
              </a:r>
              <a:r>
                <a:rPr lang="pt-BR" dirty="0" err="1">
                  <a:latin typeface="Eurostile" panose="020B0504020202050204" pitchFamily="34" charset="77"/>
                </a:rPr>
                <a:t>@email.com</a:t>
              </a:r>
              <a:br>
                <a:rPr lang="pt-BR" dirty="0">
                  <a:latin typeface="Eurostile" panose="020B0504020202050204" pitchFamily="34" charset="77"/>
                </a:rPr>
              </a:br>
              <a:r>
                <a:rPr lang="pt-BR" sz="1200" dirty="0">
                  <a:latin typeface="Eurostile" panose="020B0504020202050204" pitchFamily="34" charset="77"/>
                </a:rPr>
                <a:t>+55 19 </a:t>
              </a:r>
              <a:r>
                <a:rPr lang="pt-BR" dirty="0">
                  <a:latin typeface="Eurostile" panose="020B0504020202050204" pitchFamily="34" charset="77"/>
                </a:rPr>
                <a:t>99999.0000</a:t>
              </a:r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662AB87A-7A64-1C60-9108-88553EB26DD0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19160" y="3556926"/>
              <a:ext cx="254105" cy="254105"/>
            </a:xfrm>
            <a:prstGeom prst="rect">
              <a:avLst/>
            </a:prstGeom>
          </p:spPr>
        </p:pic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1FD55D1-03D9-3846-9D98-53FCE32BC1BB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8649" y="3933794"/>
              <a:ext cx="279515" cy="279515"/>
            </a:xfrm>
            <a:prstGeom prst="rect">
              <a:avLst/>
            </a:prstGeom>
          </p:spPr>
        </p:pic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27CCA90E-15B1-2965-1F51-3D2BA380AA2B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8998" y="4289104"/>
              <a:ext cx="358816" cy="358816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82087352-FA3E-5F42-1DD7-EA916DE7245F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25727" y="4795479"/>
              <a:ext cx="240971" cy="240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78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2E023F-4FFC-1014-EE6D-9252B0888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8CDE123-666D-6B4D-7DFB-BE328D3589B1}"/>
              </a:ext>
            </a:extLst>
          </p:cNvPr>
          <p:cNvSpPr/>
          <p:nvPr/>
        </p:nvSpPr>
        <p:spPr>
          <a:xfrm>
            <a:off x="0" y="860068"/>
            <a:ext cx="12192000" cy="7089205"/>
          </a:xfrm>
          <a:prstGeom prst="rect">
            <a:avLst/>
          </a:prstGeom>
          <a:solidFill>
            <a:srgbClr val="FF7C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2CEC08D-E553-EAA8-F81E-F035850910A8}"/>
              </a:ext>
            </a:extLst>
          </p:cNvPr>
          <p:cNvSpPr txBox="1"/>
          <p:nvPr/>
        </p:nvSpPr>
        <p:spPr>
          <a:xfrm>
            <a:off x="2804825" y="176330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>
                <a:solidFill>
                  <a:schemeClr val="bg1"/>
                </a:solidFill>
                <a:latin typeface="Anton" pitchFamily="2" charset="77"/>
              </a:rPr>
              <a:t>Timeline</a:t>
            </a:r>
            <a:endParaRPr lang="pt-BR" sz="4800" dirty="0">
              <a:solidFill>
                <a:schemeClr val="bg1"/>
              </a:solidFill>
              <a:latin typeface="Anton" pitchFamily="2" charset="77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58A66A-31B6-9881-6AB7-749E45EB4F9A}"/>
              </a:ext>
            </a:extLst>
          </p:cNvPr>
          <p:cNvGrpSpPr/>
          <p:nvPr/>
        </p:nvGrpSpPr>
        <p:grpSpPr>
          <a:xfrm>
            <a:off x="2789650" y="1114507"/>
            <a:ext cx="7081747" cy="1254064"/>
            <a:chOff x="2789650" y="6862465"/>
            <a:chExt cx="7081747" cy="70788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EEED8E2-703A-1155-2915-D5E9AE7CE8EB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7DB8BEF-0EF2-5C2F-AC8B-1D4B5DF5DF3A}"/>
                </a:ext>
              </a:extLst>
            </p:cNvPr>
            <p:cNvSpPr txBox="1"/>
            <p:nvPr/>
          </p:nvSpPr>
          <p:spPr>
            <a:xfrm>
              <a:off x="4074775" y="69512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1</a:t>
              </a:r>
              <a:r>
                <a:rPr lang="pt-BR" sz="1200" baseline="30000" dirty="0">
                  <a:solidFill>
                    <a:schemeClr val="bg1"/>
                  </a:solidFill>
                </a:rPr>
                <a:t>st</a:t>
              </a:r>
              <a:r>
                <a:rPr lang="pt-BR" sz="1200" dirty="0">
                  <a:solidFill>
                    <a:schemeClr val="bg1"/>
                  </a:solidFill>
                </a:rPr>
                <a:t> Report - Branch Policies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EFEFFFA-8450-0D14-3EC2-93D62E9CFD53}"/>
              </a:ext>
            </a:extLst>
          </p:cNvPr>
          <p:cNvGrpSpPr/>
          <p:nvPr/>
        </p:nvGrpSpPr>
        <p:grpSpPr>
          <a:xfrm>
            <a:off x="2805042" y="1945484"/>
            <a:ext cx="7097301" cy="1254064"/>
            <a:chOff x="2789650" y="6862465"/>
            <a:chExt cx="7097301" cy="70788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057180E-589B-CCF7-86C4-88A8767A8B63}"/>
                </a:ext>
              </a:extLst>
            </p:cNvPr>
            <p:cNvSpPr txBox="1"/>
            <p:nvPr/>
          </p:nvSpPr>
          <p:spPr>
            <a:xfrm>
              <a:off x="2789650" y="6862465"/>
              <a:ext cx="1114408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B8AA8A9-40BF-B6D6-D751-04B1C1A98532}"/>
                </a:ext>
              </a:extLst>
            </p:cNvPr>
            <p:cNvSpPr txBox="1"/>
            <p:nvPr/>
          </p:nvSpPr>
          <p:spPr>
            <a:xfrm>
              <a:off x="4090329" y="695146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Boards, </a:t>
              </a:r>
              <a:r>
                <a:rPr lang="pt-BR" sz="1200" dirty="0" err="1">
                  <a:solidFill>
                    <a:schemeClr val="bg1"/>
                  </a:solidFill>
                </a:rPr>
                <a:t>Repos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Pipelines</a:t>
              </a:r>
            </a:p>
            <a:p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582207C-4EA6-1FF7-7F64-1BB24E2ECE22}"/>
              </a:ext>
            </a:extLst>
          </p:cNvPr>
          <p:cNvGrpSpPr/>
          <p:nvPr/>
        </p:nvGrpSpPr>
        <p:grpSpPr>
          <a:xfrm>
            <a:off x="2789650" y="2822665"/>
            <a:ext cx="7097301" cy="1254064"/>
            <a:chOff x="2789650" y="6862465"/>
            <a:chExt cx="7097301" cy="707886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87A551A1-5BB5-1BCC-3708-BE36F00A1CEB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2022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B5C565B-8064-AD75-64E2-3E249B988A71}"/>
                </a:ext>
              </a:extLst>
            </p:cNvPr>
            <p:cNvSpPr txBox="1"/>
            <p:nvPr/>
          </p:nvSpPr>
          <p:spPr>
            <a:xfrm>
              <a:off x="4090329" y="692059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Config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Settings (Service Connections, </a:t>
              </a:r>
              <a:r>
                <a:rPr lang="pt-BR" sz="1200" dirty="0" err="1">
                  <a:solidFill>
                    <a:schemeClr val="bg1"/>
                  </a:solidFill>
                </a:rPr>
                <a:t>Users</a:t>
              </a:r>
              <a:r>
                <a:rPr lang="pt-BR" sz="1200" dirty="0">
                  <a:solidFill>
                    <a:schemeClr val="bg1"/>
                  </a:solidFill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</a:rPr>
                <a:t>WebHooks</a:t>
              </a:r>
              <a:r>
                <a:rPr lang="pt-BR" sz="1200" dirty="0">
                  <a:solidFill>
                    <a:schemeClr val="bg1"/>
                  </a:solidFill>
                </a:rPr>
                <a:t>, etc.)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44011EE-00AF-6C0A-7B6C-B1A311E86F26}"/>
              </a:ext>
            </a:extLst>
          </p:cNvPr>
          <p:cNvGrpSpPr/>
          <p:nvPr/>
        </p:nvGrpSpPr>
        <p:grpSpPr>
          <a:xfrm>
            <a:off x="2774096" y="3645526"/>
            <a:ext cx="7097301" cy="1254064"/>
            <a:chOff x="2789650" y="6862465"/>
            <a:chExt cx="7097301" cy="70788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59D58B0-E7E4-35C1-6B90-AAFBDA905E3D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85D702A-3B64-8DAB-47FA-A0FB58956882}"/>
                </a:ext>
              </a:extLst>
            </p:cNvPr>
            <p:cNvSpPr txBox="1"/>
            <p:nvPr/>
          </p:nvSpPr>
          <p:spPr>
            <a:xfrm>
              <a:off x="4090329" y="6956659"/>
              <a:ext cx="5796622" cy="26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</a:rPr>
                <a:t>All</a:t>
              </a:r>
              <a:r>
                <a:rPr lang="pt-BR" sz="1200" dirty="0">
                  <a:solidFill>
                    <a:schemeClr val="bg1"/>
                  </a:solidFill>
                </a:rPr>
                <a:t> Reports in </a:t>
              </a:r>
              <a:r>
                <a:rPr lang="pt-BR" sz="1200" dirty="0" err="1">
                  <a:solidFill>
                    <a:schemeClr val="bg1"/>
                  </a:solidFill>
                </a:rPr>
                <a:t>One</a:t>
              </a:r>
              <a:endParaRPr lang="pt-BR" sz="1200" dirty="0">
                <a:solidFill>
                  <a:schemeClr val="bg1"/>
                </a:solidFill>
              </a:endParaRPr>
            </a:p>
            <a:p>
              <a:r>
                <a:rPr lang="pt-BR" sz="1200" dirty="0" err="1">
                  <a:solidFill>
                    <a:schemeClr val="bg1"/>
                  </a:solidFill>
                </a:rPr>
                <a:t>Offical</a:t>
              </a:r>
              <a:r>
                <a:rPr lang="pt-BR" sz="1200" dirty="0">
                  <a:solidFill>
                    <a:schemeClr val="bg1"/>
                  </a:solidFill>
                </a:rPr>
                <a:t> vídeo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Youtube </a:t>
              </a:r>
              <a:r>
                <a:rPr lang="pt-BR" sz="1200" dirty="0" err="1">
                  <a:solidFill>
                    <a:schemeClr val="bg1"/>
                  </a:solidFill>
                </a:rPr>
                <a:t>Channel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with</a:t>
              </a:r>
              <a:r>
                <a:rPr lang="pt-BR" sz="1200">
                  <a:solidFill>
                    <a:schemeClr val="bg1"/>
                  </a:solidFill>
                </a:rPr>
                <a:t> April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D1736D8-0FAD-20FE-8A16-4A7D7D6C57A1}"/>
              </a:ext>
            </a:extLst>
          </p:cNvPr>
          <p:cNvGrpSpPr/>
          <p:nvPr/>
        </p:nvGrpSpPr>
        <p:grpSpPr>
          <a:xfrm>
            <a:off x="2774096" y="4509210"/>
            <a:ext cx="7097301" cy="1254064"/>
            <a:chOff x="2789650" y="6862465"/>
            <a:chExt cx="7097301" cy="707886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2270AA0-900F-3DE1-868A-4031E6C995CA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2024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F82BF11-40DE-DBBC-6795-552B43A10E2E}"/>
                </a:ext>
              </a:extLst>
            </p:cNvPr>
            <p:cNvSpPr txBox="1"/>
            <p:nvPr/>
          </p:nvSpPr>
          <p:spPr>
            <a:xfrm>
              <a:off x="4090329" y="69351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New design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9911C0E-DB23-A24D-FE4B-CBAE23EE81FE}"/>
              </a:ext>
            </a:extLst>
          </p:cNvPr>
          <p:cNvGrpSpPr/>
          <p:nvPr/>
        </p:nvGrpSpPr>
        <p:grpSpPr>
          <a:xfrm>
            <a:off x="2774096" y="5380618"/>
            <a:ext cx="7097301" cy="1254064"/>
            <a:chOff x="2789650" y="6862465"/>
            <a:chExt cx="7097301" cy="707886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5E99843-7F85-3B50-126F-1CEB284670A2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2025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E369ED3-5083-99F1-C3A0-F07CCBE0BB6F}"/>
                </a:ext>
              </a:extLst>
            </p:cNvPr>
            <p:cNvSpPr txBox="1"/>
            <p:nvPr/>
          </p:nvSpPr>
          <p:spPr>
            <a:xfrm>
              <a:off x="4090329" y="6909427"/>
              <a:ext cx="5796622" cy="26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AI </a:t>
              </a:r>
              <a:r>
                <a:rPr lang="pt-BR" sz="1200" dirty="0" err="1">
                  <a:solidFill>
                    <a:schemeClr val="bg1"/>
                  </a:solidFill>
                </a:rPr>
                <a:t>integration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GitHub Management Reports</a:t>
              </a:r>
            </a:p>
            <a:p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71CD130-1A90-9D12-60B5-56B32BEADDC9}"/>
              </a:ext>
            </a:extLst>
          </p:cNvPr>
          <p:cNvGrpSpPr/>
          <p:nvPr/>
        </p:nvGrpSpPr>
        <p:grpSpPr>
          <a:xfrm>
            <a:off x="2774096" y="6224896"/>
            <a:ext cx="7366792" cy="707886"/>
            <a:chOff x="2789650" y="6862465"/>
            <a:chExt cx="7366792" cy="399583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E60FB26-9822-2F0F-C16F-7D9A336141E4}"/>
                </a:ext>
              </a:extLst>
            </p:cNvPr>
            <p:cNvSpPr txBox="1"/>
            <p:nvPr/>
          </p:nvSpPr>
          <p:spPr>
            <a:xfrm>
              <a:off x="2789650" y="6862465"/>
              <a:ext cx="1487908" cy="399583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Future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59D9063-3D85-DA76-2E36-0923D5A10E36}"/>
                </a:ext>
              </a:extLst>
            </p:cNvPr>
            <p:cNvSpPr txBox="1"/>
            <p:nvPr/>
          </p:nvSpPr>
          <p:spPr>
            <a:xfrm>
              <a:off x="4359820" y="6963479"/>
              <a:ext cx="5796622" cy="15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Include </a:t>
              </a:r>
              <a:r>
                <a:rPr lang="pt-BR" sz="1200" dirty="0" err="1">
                  <a:solidFill>
                    <a:schemeClr val="bg1"/>
                  </a:solidFill>
                </a:rPr>
                <a:t>solution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GitHub </a:t>
              </a:r>
              <a:r>
                <a:rPr lang="pt-BR" sz="1200" dirty="0" err="1">
                  <a:solidFill>
                    <a:schemeClr val="bg1"/>
                  </a:solidFill>
                </a:rPr>
                <a:t>products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roadmap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>
                  <a:solidFill>
                    <a:schemeClr val="bg1"/>
                  </a:solidFill>
                  <a:sym typeface="Wingdings" pitchFamily="2" charset="2"/>
                </a:rPr>
                <a:t>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66D3EB8-F6ED-580A-43A6-CD60A624D59E}"/>
              </a:ext>
            </a:extLst>
          </p:cNvPr>
          <p:cNvGrpSpPr/>
          <p:nvPr/>
        </p:nvGrpSpPr>
        <p:grpSpPr>
          <a:xfrm>
            <a:off x="9572631" y="0"/>
            <a:ext cx="2689454" cy="894458"/>
            <a:chOff x="9474308" y="190777"/>
            <a:chExt cx="2689454" cy="894458"/>
          </a:xfrm>
        </p:grpSpPr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522569E8-C3A9-FCBF-0AA9-7256CC961D40}"/>
                </a:ext>
              </a:extLst>
            </p:cNvPr>
            <p:cNvSpPr txBox="1"/>
            <p:nvPr/>
          </p:nvSpPr>
          <p:spPr>
            <a:xfrm>
              <a:off x="9512302" y="190777"/>
              <a:ext cx="2564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Azure </a:t>
              </a:r>
              <a:r>
                <a:rPr lang="pt-BR" sz="1200" dirty="0" err="1">
                  <a:solidFill>
                    <a:schemeClr val="bg1"/>
                  </a:solidFill>
                  <a:latin typeface="Anton" pitchFamily="2" charset="77"/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 Management Reports</a:t>
              </a: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2DDA8A3D-2E49-096A-FAC0-51FD53E5AC62}"/>
                </a:ext>
              </a:extLst>
            </p:cNvPr>
            <p:cNvGrpSpPr/>
            <p:nvPr/>
          </p:nvGrpSpPr>
          <p:grpSpPr>
            <a:xfrm>
              <a:off x="9474308" y="446759"/>
              <a:ext cx="2689454" cy="638476"/>
              <a:chOff x="8517385" y="1694871"/>
              <a:chExt cx="2689454" cy="638476"/>
            </a:xfrm>
          </p:grpSpPr>
          <p:pic>
            <p:nvPicPr>
              <p:cNvPr id="38" name="Picture 6" descr="Rest Api Icon #292865 - Free Icons Library">
                <a:extLst>
                  <a:ext uri="{FF2B5EF4-FFF2-40B4-BE49-F238E27FC236}">
                    <a16:creationId xmlns:a16="http://schemas.microsoft.com/office/drawing/2014/main" id="{4173DC54-CCFC-2722-1FA6-CA12E89D5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7385" y="1740023"/>
                <a:ext cx="593324" cy="593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0" descr="Ícone colorido PowerShell em PNG, SVG">
                <a:extLst>
                  <a:ext uri="{FF2B5EF4-FFF2-40B4-BE49-F238E27FC236}">
                    <a16:creationId xmlns:a16="http://schemas.microsoft.com/office/drawing/2014/main" id="{C0671357-15E5-0E1A-3C90-7FDCA4B777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1297" y="1740023"/>
                <a:ext cx="581241" cy="581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SQL Database (SQL Azure)&quot; Icon - Download for free – Iconduck">
                <a:extLst>
                  <a:ext uri="{FF2B5EF4-FFF2-40B4-BE49-F238E27FC236}">
                    <a16:creationId xmlns:a16="http://schemas.microsoft.com/office/drawing/2014/main" id="{BD3645BB-0F3A-3938-7C84-A636C4EC62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126" y="1760015"/>
                <a:ext cx="547320" cy="57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4" descr="Free Microsoft Power Bi 3D Icon - Download Gratuito Eletrodomésticos 3D  Icons | IconScout">
                <a:extLst>
                  <a:ext uri="{FF2B5EF4-FFF2-40B4-BE49-F238E27FC236}">
                    <a16:creationId xmlns:a16="http://schemas.microsoft.com/office/drawing/2014/main" id="{9EDEA568-5E71-26B4-CD83-C60E49A994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0446" y="1694871"/>
                <a:ext cx="626393" cy="626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2AB9BFF-F23F-AE20-DBD5-5D73D5B62206}"/>
              </a:ext>
            </a:extLst>
          </p:cNvPr>
          <p:cNvGrpSpPr/>
          <p:nvPr/>
        </p:nvGrpSpPr>
        <p:grpSpPr>
          <a:xfrm rot="6773154">
            <a:off x="711732" y="-270285"/>
            <a:ext cx="2274316" cy="2274316"/>
            <a:chOff x="876300" y="3898900"/>
            <a:chExt cx="1879600" cy="18796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6906C77-6D10-E7DB-E12E-17B36742A1E3}"/>
                </a:ext>
              </a:extLst>
            </p:cNvPr>
            <p:cNvSpPr/>
            <p:nvPr/>
          </p:nvSpPr>
          <p:spPr>
            <a:xfrm>
              <a:off x="1549400" y="4572000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4" name="Gráfico 43" descr="Engrenagem única com preenchimento sólido">
              <a:extLst>
                <a:ext uri="{FF2B5EF4-FFF2-40B4-BE49-F238E27FC236}">
                  <a16:creationId xmlns:a16="http://schemas.microsoft.com/office/drawing/2014/main" id="{87CD1FFF-6011-0192-9E0D-49EDFA15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00" y="3898900"/>
              <a:ext cx="1879600" cy="187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19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736B75-06AF-31A0-DC96-0B65A1A7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BBBB2A-CC8B-BE52-C374-50B3AD9D155F}"/>
              </a:ext>
            </a:extLst>
          </p:cNvPr>
          <p:cNvSpPr/>
          <p:nvPr/>
        </p:nvSpPr>
        <p:spPr>
          <a:xfrm>
            <a:off x="1005869" y="1421595"/>
            <a:ext cx="10216056" cy="273269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44C55C0-8D49-834B-D426-DAD5CA285772}"/>
              </a:ext>
            </a:extLst>
          </p:cNvPr>
          <p:cNvSpPr/>
          <p:nvPr/>
        </p:nvSpPr>
        <p:spPr>
          <a:xfrm>
            <a:off x="1005869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A69D9DC-8872-B404-E3C9-72F3D40390C9}"/>
              </a:ext>
            </a:extLst>
          </p:cNvPr>
          <p:cNvSpPr/>
          <p:nvPr/>
        </p:nvSpPr>
        <p:spPr>
          <a:xfrm>
            <a:off x="3591414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074C974-156C-5D07-DF5F-909EE2385007}"/>
              </a:ext>
            </a:extLst>
          </p:cNvPr>
          <p:cNvSpPr/>
          <p:nvPr/>
        </p:nvSpPr>
        <p:spPr>
          <a:xfrm>
            <a:off x="6176959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CCD97F4-036A-5A55-B789-FC49CC5AF525}"/>
              </a:ext>
            </a:extLst>
          </p:cNvPr>
          <p:cNvSpPr/>
          <p:nvPr/>
        </p:nvSpPr>
        <p:spPr>
          <a:xfrm>
            <a:off x="8762504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A0F2083-C8DE-A749-6931-1CA7877C4634}"/>
              </a:ext>
            </a:extLst>
          </p:cNvPr>
          <p:cNvSpPr/>
          <p:nvPr/>
        </p:nvSpPr>
        <p:spPr>
          <a:xfrm>
            <a:off x="1005869" y="1421594"/>
            <a:ext cx="133332" cy="2732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4ADF6CE-987D-30F2-D254-43F50E08CF99}"/>
              </a:ext>
            </a:extLst>
          </p:cNvPr>
          <p:cNvSpPr txBox="1"/>
          <p:nvPr/>
        </p:nvSpPr>
        <p:spPr>
          <a:xfrm>
            <a:off x="149298" y="161623"/>
            <a:ext cx="742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nton" pitchFamily="2" charset="77"/>
              </a:rPr>
              <a:t>GitHub Management Reports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DCE97B5-F4FA-5B6C-6FA5-2E5967CF27C4}"/>
              </a:ext>
            </a:extLst>
          </p:cNvPr>
          <p:cNvGrpSpPr/>
          <p:nvPr/>
        </p:nvGrpSpPr>
        <p:grpSpPr>
          <a:xfrm>
            <a:off x="10811061" y="26219"/>
            <a:ext cx="1231641" cy="1273688"/>
            <a:chOff x="10811061" y="26219"/>
            <a:chExt cx="1231641" cy="1273688"/>
          </a:xfrm>
        </p:grpSpPr>
        <p:pic>
          <p:nvPicPr>
            <p:cNvPr id="1032" name="Picture 8" descr="Logotipo do github - ícones de mídia social grátis">
              <a:extLst>
                <a:ext uri="{FF2B5EF4-FFF2-40B4-BE49-F238E27FC236}">
                  <a16:creationId xmlns:a16="http://schemas.microsoft.com/office/drawing/2014/main" id="{80D5E177-AEFF-62E2-F22C-C490F5CBD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1061" y="26219"/>
              <a:ext cx="1152000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Ícones, Logotipos, Símbolos de Power bi – Baixe gratuitamente em PNG, SVG">
              <a:extLst>
                <a:ext uri="{FF2B5EF4-FFF2-40B4-BE49-F238E27FC236}">
                  <a16:creationId xmlns:a16="http://schemas.microsoft.com/office/drawing/2014/main" id="{7E890384-A630-E32C-CF48-B84F1D9CE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4702" y="83190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2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66DD5-0266-8259-46C0-4E9109E15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E7DF3C9-6620-7C93-C47A-2AFF8F517BDD}"/>
              </a:ext>
            </a:extLst>
          </p:cNvPr>
          <p:cNvSpPr/>
          <p:nvPr/>
        </p:nvSpPr>
        <p:spPr>
          <a:xfrm>
            <a:off x="1005869" y="1421595"/>
            <a:ext cx="10216056" cy="273269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F0E7D7-D5AC-977A-41BA-1ECB666FB5A4}"/>
              </a:ext>
            </a:extLst>
          </p:cNvPr>
          <p:cNvSpPr/>
          <p:nvPr/>
        </p:nvSpPr>
        <p:spPr>
          <a:xfrm>
            <a:off x="1005869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02F657-E232-7BD5-196E-64D3D1A95E63}"/>
              </a:ext>
            </a:extLst>
          </p:cNvPr>
          <p:cNvSpPr/>
          <p:nvPr/>
        </p:nvSpPr>
        <p:spPr>
          <a:xfrm>
            <a:off x="3591414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65BEA9D-1C4C-3BBB-5801-F2FC7C67A9B9}"/>
              </a:ext>
            </a:extLst>
          </p:cNvPr>
          <p:cNvSpPr/>
          <p:nvPr/>
        </p:nvSpPr>
        <p:spPr>
          <a:xfrm>
            <a:off x="6176959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7BC71EB-5790-4C64-1B67-8DC33722935A}"/>
              </a:ext>
            </a:extLst>
          </p:cNvPr>
          <p:cNvSpPr/>
          <p:nvPr/>
        </p:nvSpPr>
        <p:spPr>
          <a:xfrm>
            <a:off x="8762504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B11FAEA-5E0E-13AD-F2AC-9D02495819AF}"/>
              </a:ext>
            </a:extLst>
          </p:cNvPr>
          <p:cNvSpPr/>
          <p:nvPr/>
        </p:nvSpPr>
        <p:spPr>
          <a:xfrm>
            <a:off x="1005869" y="1421594"/>
            <a:ext cx="2459421" cy="2732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8343B0-BB6B-305B-6E03-8154DB0B20D9}"/>
              </a:ext>
            </a:extLst>
          </p:cNvPr>
          <p:cNvSpPr txBox="1"/>
          <p:nvPr/>
        </p:nvSpPr>
        <p:spPr>
          <a:xfrm>
            <a:off x="1907804" y="2311356"/>
            <a:ext cx="1495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Branch</a:t>
            </a:r>
          </a:p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Protection</a:t>
            </a:r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Rules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2048A64-E710-3610-AE78-779BBC462A8B}"/>
              </a:ext>
            </a:extLst>
          </p:cNvPr>
          <p:cNvCxnSpPr/>
          <p:nvPr/>
        </p:nvCxnSpPr>
        <p:spPr>
          <a:xfrm>
            <a:off x="1390191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AA1ED8-9E56-62E6-7581-F24E5339A1E1}"/>
              </a:ext>
            </a:extLst>
          </p:cNvPr>
          <p:cNvSpPr txBox="1"/>
          <p:nvPr/>
        </p:nvSpPr>
        <p:spPr>
          <a:xfrm>
            <a:off x="149298" y="161623"/>
            <a:ext cx="742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nton" pitchFamily="2" charset="77"/>
              </a:rPr>
              <a:t>GitHub Management Reports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8955A40-CF04-7B8B-793E-A332F71B428D}"/>
              </a:ext>
            </a:extLst>
          </p:cNvPr>
          <p:cNvGrpSpPr/>
          <p:nvPr/>
        </p:nvGrpSpPr>
        <p:grpSpPr>
          <a:xfrm>
            <a:off x="10811061" y="26219"/>
            <a:ext cx="1231641" cy="1273688"/>
            <a:chOff x="10811061" y="26219"/>
            <a:chExt cx="1231641" cy="1273688"/>
          </a:xfrm>
        </p:grpSpPr>
        <p:pic>
          <p:nvPicPr>
            <p:cNvPr id="10" name="Picture 8" descr="Logotipo do github - ícones de mídia social grátis">
              <a:extLst>
                <a:ext uri="{FF2B5EF4-FFF2-40B4-BE49-F238E27FC236}">
                  <a16:creationId xmlns:a16="http://schemas.microsoft.com/office/drawing/2014/main" id="{A28D89EC-42A9-75E2-D4F3-8A7865FEF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1061" y="26219"/>
              <a:ext cx="1152000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Ícones, Logotipos, Símbolos de Power bi – Baixe gratuitamente em PNG, SVG">
              <a:extLst>
                <a:ext uri="{FF2B5EF4-FFF2-40B4-BE49-F238E27FC236}">
                  <a16:creationId xmlns:a16="http://schemas.microsoft.com/office/drawing/2014/main" id="{5108377B-9F16-B032-2F8A-17553A404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4702" y="83190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AutoShape 8" descr="linha de ícone de ramificação git isolada no fundo branco. ícone liso preto  fino no estilo">
            <a:extLst>
              <a:ext uri="{FF2B5EF4-FFF2-40B4-BE49-F238E27FC236}">
                <a16:creationId xmlns:a16="http://schemas.microsoft.com/office/drawing/2014/main" id="{B2674B37-F86A-092E-20AB-207F476325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E04D59BB-CFAF-C1A3-BBED-7803B354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56" y="2244713"/>
            <a:ext cx="45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A543817-E7C0-766C-F8AD-591C9A679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42" y="3465591"/>
            <a:ext cx="2242800" cy="125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3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343C7-6ECB-1AF8-A147-2206F59F9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A2762A9-DE66-36AE-45C2-D433C2745A24}"/>
              </a:ext>
            </a:extLst>
          </p:cNvPr>
          <p:cNvSpPr/>
          <p:nvPr/>
        </p:nvSpPr>
        <p:spPr>
          <a:xfrm>
            <a:off x="1005869" y="1421595"/>
            <a:ext cx="10216056" cy="273269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C597036-9381-5D09-8985-2B5DFB78959C}"/>
              </a:ext>
            </a:extLst>
          </p:cNvPr>
          <p:cNvSpPr/>
          <p:nvPr/>
        </p:nvSpPr>
        <p:spPr>
          <a:xfrm>
            <a:off x="1005869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5CB00F8-9D36-31D6-D1C6-ED9CA75C0A6E}"/>
              </a:ext>
            </a:extLst>
          </p:cNvPr>
          <p:cNvSpPr/>
          <p:nvPr/>
        </p:nvSpPr>
        <p:spPr>
          <a:xfrm>
            <a:off x="3591414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154A3D9-C459-413C-38A4-85889321239A}"/>
              </a:ext>
            </a:extLst>
          </p:cNvPr>
          <p:cNvSpPr/>
          <p:nvPr/>
        </p:nvSpPr>
        <p:spPr>
          <a:xfrm>
            <a:off x="6176959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3CE68A-E1D1-9DE2-120F-C66BAC66DDE2}"/>
              </a:ext>
            </a:extLst>
          </p:cNvPr>
          <p:cNvSpPr/>
          <p:nvPr/>
        </p:nvSpPr>
        <p:spPr>
          <a:xfrm>
            <a:off x="8762504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2D182E8-4823-2A1F-9BE7-B266D714D8F1}"/>
              </a:ext>
            </a:extLst>
          </p:cNvPr>
          <p:cNvSpPr/>
          <p:nvPr/>
        </p:nvSpPr>
        <p:spPr>
          <a:xfrm>
            <a:off x="1005869" y="1421594"/>
            <a:ext cx="5044966" cy="2732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83701C-CF24-2946-DBE5-E3E512DBF9F5}"/>
              </a:ext>
            </a:extLst>
          </p:cNvPr>
          <p:cNvSpPr txBox="1"/>
          <p:nvPr/>
        </p:nvSpPr>
        <p:spPr>
          <a:xfrm>
            <a:off x="1907804" y="2311356"/>
            <a:ext cx="1495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Branch</a:t>
            </a:r>
          </a:p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Protection</a:t>
            </a:r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Rules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20EC80-0F68-D895-480B-8803357AA48E}"/>
              </a:ext>
            </a:extLst>
          </p:cNvPr>
          <p:cNvCxnSpPr/>
          <p:nvPr/>
        </p:nvCxnSpPr>
        <p:spPr>
          <a:xfrm>
            <a:off x="1390191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D7C7507-E5AE-5518-5ED0-CBED69C90F3D}"/>
              </a:ext>
            </a:extLst>
          </p:cNvPr>
          <p:cNvSpPr txBox="1"/>
          <p:nvPr/>
        </p:nvSpPr>
        <p:spPr>
          <a:xfrm>
            <a:off x="4553169" y="2311356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Branches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Ahead</a:t>
            </a:r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/</a:t>
            </a:r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Behind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296FCC9-2F75-3079-BBD7-39F6ECB79254}"/>
              </a:ext>
            </a:extLst>
          </p:cNvPr>
          <p:cNvCxnSpPr/>
          <p:nvPr/>
        </p:nvCxnSpPr>
        <p:spPr>
          <a:xfrm>
            <a:off x="3978269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1DA531-7C00-AF9D-12CD-50BB9EDA3A55}"/>
              </a:ext>
            </a:extLst>
          </p:cNvPr>
          <p:cNvSpPr txBox="1"/>
          <p:nvPr/>
        </p:nvSpPr>
        <p:spPr>
          <a:xfrm>
            <a:off x="149298" y="161623"/>
            <a:ext cx="742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nton" pitchFamily="2" charset="77"/>
              </a:rPr>
              <a:t>GitHub Management Reports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1507791-E1B6-45C9-20B2-AA05E2521A33}"/>
              </a:ext>
            </a:extLst>
          </p:cNvPr>
          <p:cNvGrpSpPr/>
          <p:nvPr/>
        </p:nvGrpSpPr>
        <p:grpSpPr>
          <a:xfrm>
            <a:off x="10811061" y="26219"/>
            <a:ext cx="1231641" cy="1273688"/>
            <a:chOff x="10811061" y="26219"/>
            <a:chExt cx="1231641" cy="1273688"/>
          </a:xfrm>
        </p:grpSpPr>
        <p:pic>
          <p:nvPicPr>
            <p:cNvPr id="14" name="Picture 8" descr="Logotipo do github - ícones de mídia social grátis">
              <a:extLst>
                <a:ext uri="{FF2B5EF4-FFF2-40B4-BE49-F238E27FC236}">
                  <a16:creationId xmlns:a16="http://schemas.microsoft.com/office/drawing/2014/main" id="{038D05CC-4814-B82F-6BC0-747AEEAE0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1061" y="26219"/>
              <a:ext cx="1152000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Ícones, Logotipos, Símbolos de Power bi – Baixe gratuitamente em PNG, SVG">
              <a:extLst>
                <a:ext uri="{FF2B5EF4-FFF2-40B4-BE49-F238E27FC236}">
                  <a16:creationId xmlns:a16="http://schemas.microsoft.com/office/drawing/2014/main" id="{16B4E191-6AD5-4DD1-1A29-156F1F0B5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4702" y="83190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1DF62EE-5D64-0A22-63D9-26F92D208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56" y="2244713"/>
            <a:ext cx="45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AAD239D-3891-0CE8-C8D0-023B972CC706}"/>
              </a:ext>
            </a:extLst>
          </p:cNvPr>
          <p:cNvGrpSpPr/>
          <p:nvPr/>
        </p:nvGrpSpPr>
        <p:grpSpPr>
          <a:xfrm>
            <a:off x="3978269" y="2244713"/>
            <a:ext cx="511838" cy="720000"/>
            <a:chOff x="3978269" y="2244713"/>
            <a:chExt cx="511838" cy="720000"/>
          </a:xfrm>
        </p:grpSpPr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674E8849-A2B7-F27F-4580-4D415A8DA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269" y="2244713"/>
              <a:ext cx="45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áfico 22" descr="Selo seguir com preenchimento sólido">
              <a:extLst>
                <a:ext uri="{FF2B5EF4-FFF2-40B4-BE49-F238E27FC236}">
                  <a16:creationId xmlns:a16="http://schemas.microsoft.com/office/drawing/2014/main" id="{C68180C4-0515-781D-4ED3-8BB772E50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3431" y="2732773"/>
              <a:ext cx="180000" cy="180000"/>
            </a:xfrm>
            <a:prstGeom prst="rect">
              <a:avLst/>
            </a:prstGeom>
          </p:spPr>
        </p:pic>
        <p:pic>
          <p:nvPicPr>
            <p:cNvPr id="26" name="Gráfico 25" descr="Selo deixar de seguir com preenchimento sólido">
              <a:extLst>
                <a:ext uri="{FF2B5EF4-FFF2-40B4-BE49-F238E27FC236}">
                  <a16:creationId xmlns:a16="http://schemas.microsoft.com/office/drawing/2014/main" id="{E986EFE9-396E-2E04-8572-25F217F9F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0107" y="2733719"/>
              <a:ext cx="180000" cy="180000"/>
            </a:xfrm>
            <a:prstGeom prst="rect">
              <a:avLst/>
            </a:prstGeom>
          </p:spPr>
        </p:pic>
      </p:grpSp>
      <p:pic>
        <p:nvPicPr>
          <p:cNvPr id="28" name="Picture 14">
            <a:extLst>
              <a:ext uri="{FF2B5EF4-FFF2-40B4-BE49-F238E27FC236}">
                <a16:creationId xmlns:a16="http://schemas.microsoft.com/office/drawing/2014/main" id="{4A989B96-D5A2-4586-11D3-D131191E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42" y="3465591"/>
            <a:ext cx="2242800" cy="125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C926613-A126-F460-76C7-121A399B3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9930" y="3424859"/>
            <a:ext cx="2324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BFAE42-9151-72C8-49DD-AC4FC7FAB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BFF131-0136-D61B-63F1-900B998E43E8}"/>
              </a:ext>
            </a:extLst>
          </p:cNvPr>
          <p:cNvSpPr/>
          <p:nvPr/>
        </p:nvSpPr>
        <p:spPr>
          <a:xfrm>
            <a:off x="1005869" y="1421595"/>
            <a:ext cx="10216056" cy="273269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56D528-98BF-9470-043F-A56FAE7D3114}"/>
              </a:ext>
            </a:extLst>
          </p:cNvPr>
          <p:cNvSpPr/>
          <p:nvPr/>
        </p:nvSpPr>
        <p:spPr>
          <a:xfrm>
            <a:off x="1005869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8E5487-37DE-7448-0495-A1D72C2436DD}"/>
              </a:ext>
            </a:extLst>
          </p:cNvPr>
          <p:cNvSpPr/>
          <p:nvPr/>
        </p:nvSpPr>
        <p:spPr>
          <a:xfrm>
            <a:off x="3591414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4870B7D-8B9C-680F-D485-3448F8D5D42A}"/>
              </a:ext>
            </a:extLst>
          </p:cNvPr>
          <p:cNvSpPr/>
          <p:nvPr/>
        </p:nvSpPr>
        <p:spPr>
          <a:xfrm>
            <a:off x="6176959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3ADB918-DD6A-AEFA-C9DE-C5199567DBE7}"/>
              </a:ext>
            </a:extLst>
          </p:cNvPr>
          <p:cNvSpPr/>
          <p:nvPr/>
        </p:nvSpPr>
        <p:spPr>
          <a:xfrm>
            <a:off x="8762504" y="1810478"/>
            <a:ext cx="2459421" cy="3663566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BE8F6F4-2FC5-173A-B907-361CC2163729}"/>
              </a:ext>
            </a:extLst>
          </p:cNvPr>
          <p:cNvSpPr/>
          <p:nvPr/>
        </p:nvSpPr>
        <p:spPr>
          <a:xfrm>
            <a:off x="1005868" y="1421594"/>
            <a:ext cx="7630511" cy="2732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501F7D-14F8-C7B3-2F85-1A5DF619F453}"/>
              </a:ext>
            </a:extLst>
          </p:cNvPr>
          <p:cNvSpPr txBox="1"/>
          <p:nvPr/>
        </p:nvSpPr>
        <p:spPr>
          <a:xfrm>
            <a:off x="1907804" y="2311356"/>
            <a:ext cx="1495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Branch</a:t>
            </a:r>
          </a:p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Protection</a:t>
            </a:r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Rules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C30078D-2604-83AA-ED0E-FCADDA4E934F}"/>
              </a:ext>
            </a:extLst>
          </p:cNvPr>
          <p:cNvCxnSpPr/>
          <p:nvPr/>
        </p:nvCxnSpPr>
        <p:spPr>
          <a:xfrm>
            <a:off x="1390191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010366-43C2-A352-9D81-DA854A41A866}"/>
              </a:ext>
            </a:extLst>
          </p:cNvPr>
          <p:cNvSpPr txBox="1"/>
          <p:nvPr/>
        </p:nvSpPr>
        <p:spPr>
          <a:xfrm>
            <a:off x="4553169" y="2311356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Branches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Ahead</a:t>
            </a:r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/</a:t>
            </a:r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Behind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606FAEF-32BD-4113-1917-C5F9FD6176CA}"/>
              </a:ext>
            </a:extLst>
          </p:cNvPr>
          <p:cNvCxnSpPr/>
          <p:nvPr/>
        </p:nvCxnSpPr>
        <p:spPr>
          <a:xfrm>
            <a:off x="3978269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A559FD-4274-241E-FF38-8302493E3079}"/>
              </a:ext>
            </a:extLst>
          </p:cNvPr>
          <p:cNvSpPr txBox="1"/>
          <p:nvPr/>
        </p:nvSpPr>
        <p:spPr>
          <a:xfrm>
            <a:off x="6986789" y="2311356"/>
            <a:ext cx="1775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Secrets &amp;</a:t>
            </a:r>
          </a:p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Variables</a:t>
            </a:r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 Mapping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DDDC24E-7E94-1234-E1C0-BAD6EA08D772}"/>
              </a:ext>
            </a:extLst>
          </p:cNvPr>
          <p:cNvCxnSpPr/>
          <p:nvPr/>
        </p:nvCxnSpPr>
        <p:spPr>
          <a:xfrm>
            <a:off x="6536644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01054C4-36FD-60D3-4ECC-7CE04B3911CA}"/>
              </a:ext>
            </a:extLst>
          </p:cNvPr>
          <p:cNvSpPr txBox="1"/>
          <p:nvPr/>
        </p:nvSpPr>
        <p:spPr>
          <a:xfrm>
            <a:off x="149298" y="161623"/>
            <a:ext cx="742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nton" pitchFamily="2" charset="77"/>
              </a:rPr>
              <a:t>GitHub Management Reports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5FE893E-60A8-DF44-50EB-9E743FEB32A1}"/>
              </a:ext>
            </a:extLst>
          </p:cNvPr>
          <p:cNvGrpSpPr/>
          <p:nvPr/>
        </p:nvGrpSpPr>
        <p:grpSpPr>
          <a:xfrm>
            <a:off x="10811061" y="26219"/>
            <a:ext cx="1231641" cy="1273688"/>
            <a:chOff x="10811061" y="26219"/>
            <a:chExt cx="1231641" cy="1273688"/>
          </a:xfrm>
        </p:grpSpPr>
        <p:pic>
          <p:nvPicPr>
            <p:cNvPr id="20" name="Picture 8" descr="Logotipo do github - ícones de mídia social grátis">
              <a:extLst>
                <a:ext uri="{FF2B5EF4-FFF2-40B4-BE49-F238E27FC236}">
                  <a16:creationId xmlns:a16="http://schemas.microsoft.com/office/drawing/2014/main" id="{1A05FEA5-CACD-5DE4-9CF1-D27D5057E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1061" y="26219"/>
              <a:ext cx="1152000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Ícones, Logotipos, Símbolos de Power bi – Baixe gratuitamente em PNG, SVG">
              <a:extLst>
                <a:ext uri="{FF2B5EF4-FFF2-40B4-BE49-F238E27FC236}">
                  <a16:creationId xmlns:a16="http://schemas.microsoft.com/office/drawing/2014/main" id="{7A4C12E5-C092-D403-9390-EEC1B696F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4702" y="83190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12">
            <a:extLst>
              <a:ext uri="{FF2B5EF4-FFF2-40B4-BE49-F238E27FC236}">
                <a16:creationId xmlns:a16="http://schemas.microsoft.com/office/drawing/2014/main" id="{47251569-E282-88BF-AD3D-11839EB4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56" y="2244713"/>
            <a:ext cx="45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9A0E7AF-8087-7703-8811-10E2FF473CFD}"/>
              </a:ext>
            </a:extLst>
          </p:cNvPr>
          <p:cNvGrpSpPr/>
          <p:nvPr/>
        </p:nvGrpSpPr>
        <p:grpSpPr>
          <a:xfrm>
            <a:off x="3978269" y="2244713"/>
            <a:ext cx="511838" cy="720000"/>
            <a:chOff x="3978269" y="2244713"/>
            <a:chExt cx="511838" cy="720000"/>
          </a:xfrm>
        </p:grpSpPr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9B1098E7-3CFD-FF76-2D9C-C779B7C3D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269" y="2244713"/>
              <a:ext cx="45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áfico 26" descr="Selo seguir com preenchimento sólido">
              <a:extLst>
                <a:ext uri="{FF2B5EF4-FFF2-40B4-BE49-F238E27FC236}">
                  <a16:creationId xmlns:a16="http://schemas.microsoft.com/office/drawing/2014/main" id="{770B0ED2-ABF5-9890-3ED8-A608592F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3431" y="2732773"/>
              <a:ext cx="180000" cy="180000"/>
            </a:xfrm>
            <a:prstGeom prst="rect">
              <a:avLst/>
            </a:prstGeom>
          </p:spPr>
        </p:pic>
        <p:pic>
          <p:nvPicPr>
            <p:cNvPr id="28" name="Gráfico 27" descr="Selo deixar de seguir com preenchimento sólido">
              <a:extLst>
                <a:ext uri="{FF2B5EF4-FFF2-40B4-BE49-F238E27FC236}">
                  <a16:creationId xmlns:a16="http://schemas.microsoft.com/office/drawing/2014/main" id="{22D0BC41-065B-099C-B504-3CFC826D8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0107" y="2733719"/>
              <a:ext cx="180000" cy="180000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A4337D4-7921-F9C5-6311-27858A0FBCED}"/>
              </a:ext>
            </a:extLst>
          </p:cNvPr>
          <p:cNvGrpSpPr/>
          <p:nvPr/>
        </p:nvGrpSpPr>
        <p:grpSpPr>
          <a:xfrm>
            <a:off x="6484775" y="2429437"/>
            <a:ext cx="600818" cy="360000"/>
            <a:chOff x="5020141" y="5866870"/>
            <a:chExt cx="600818" cy="360000"/>
          </a:xfrm>
        </p:grpSpPr>
        <p:pic>
          <p:nvPicPr>
            <p:cNvPr id="30" name="Gráfico 29" descr="Bloqueio com preenchimento sólido">
              <a:extLst>
                <a:ext uri="{FF2B5EF4-FFF2-40B4-BE49-F238E27FC236}">
                  <a16:creationId xmlns:a16="http://schemas.microsoft.com/office/drawing/2014/main" id="{4D473215-228B-8593-D54B-AD4AA84D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60959" y="5866870"/>
              <a:ext cx="360000" cy="360000"/>
            </a:xfrm>
            <a:prstGeom prst="rect">
              <a:avLst/>
            </a:prstGeom>
          </p:spPr>
        </p:pic>
        <p:pic>
          <p:nvPicPr>
            <p:cNvPr id="31" name="Picture 6" descr="variable&quot; Icon - Download for free – Iconduck">
              <a:extLst>
                <a:ext uri="{FF2B5EF4-FFF2-40B4-BE49-F238E27FC236}">
                  <a16:creationId xmlns:a16="http://schemas.microsoft.com/office/drawing/2014/main" id="{6FB1176F-140D-DBAF-D925-050FBC39F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141" y="591082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4">
            <a:extLst>
              <a:ext uri="{FF2B5EF4-FFF2-40B4-BE49-F238E27FC236}">
                <a16:creationId xmlns:a16="http://schemas.microsoft.com/office/drawing/2014/main" id="{66AF6AAC-6BC4-5126-0211-942DE1BB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42" y="3465591"/>
            <a:ext cx="2242800" cy="125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7BE53814-1832-3E1E-510A-E8D2030A47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9073" y="3326826"/>
            <a:ext cx="2324100" cy="15367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B12BCF4-F568-918C-12FE-EBD111F4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77" y="3512623"/>
            <a:ext cx="2262470" cy="11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15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FA3F7A-DF47-0559-7D19-57ABE1474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CFA26EA-EB71-98D4-2B6E-C0E719ADE62B}"/>
              </a:ext>
            </a:extLst>
          </p:cNvPr>
          <p:cNvSpPr/>
          <p:nvPr/>
        </p:nvSpPr>
        <p:spPr>
          <a:xfrm>
            <a:off x="1005869" y="1421595"/>
            <a:ext cx="10216056" cy="273269"/>
          </a:xfrm>
          <a:prstGeom prst="rect">
            <a:avLst/>
          </a:prstGeom>
          <a:solidFill>
            <a:srgbClr val="001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6E25946-8F1F-DD10-EE75-C62FC31EAAC9}"/>
              </a:ext>
            </a:extLst>
          </p:cNvPr>
          <p:cNvSpPr/>
          <p:nvPr/>
        </p:nvSpPr>
        <p:spPr>
          <a:xfrm>
            <a:off x="1005869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B23E4F0-3A34-EDC2-FF4B-81C2EAF8AD1E}"/>
              </a:ext>
            </a:extLst>
          </p:cNvPr>
          <p:cNvSpPr/>
          <p:nvPr/>
        </p:nvSpPr>
        <p:spPr>
          <a:xfrm>
            <a:off x="3591414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00E166A-9CE4-A899-84B3-B3CD3C061333}"/>
              </a:ext>
            </a:extLst>
          </p:cNvPr>
          <p:cNvSpPr/>
          <p:nvPr/>
        </p:nvSpPr>
        <p:spPr>
          <a:xfrm>
            <a:off x="6176959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32E2BDB-1950-5B9F-2334-DA8F62521297}"/>
              </a:ext>
            </a:extLst>
          </p:cNvPr>
          <p:cNvSpPr/>
          <p:nvPr/>
        </p:nvSpPr>
        <p:spPr>
          <a:xfrm>
            <a:off x="8762504" y="1810478"/>
            <a:ext cx="2459421" cy="36635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09339BF-4DCD-BE5F-9BD8-0339FF047E37}"/>
              </a:ext>
            </a:extLst>
          </p:cNvPr>
          <p:cNvSpPr/>
          <p:nvPr/>
        </p:nvSpPr>
        <p:spPr>
          <a:xfrm>
            <a:off x="1005868" y="1421594"/>
            <a:ext cx="10216056" cy="2732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126FFFD-F761-2F9A-A6FF-DAE39B048491}"/>
              </a:ext>
            </a:extLst>
          </p:cNvPr>
          <p:cNvSpPr txBox="1"/>
          <p:nvPr/>
        </p:nvSpPr>
        <p:spPr>
          <a:xfrm>
            <a:off x="1907804" y="2311356"/>
            <a:ext cx="1495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Branch</a:t>
            </a:r>
          </a:p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Protection</a:t>
            </a:r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Rules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B8A8041-1C52-4237-BDDF-435D93EE836B}"/>
              </a:ext>
            </a:extLst>
          </p:cNvPr>
          <p:cNvCxnSpPr/>
          <p:nvPr/>
        </p:nvCxnSpPr>
        <p:spPr>
          <a:xfrm>
            <a:off x="1390191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A02BA9-A02A-D252-DD1A-8D66A9CCC232}"/>
              </a:ext>
            </a:extLst>
          </p:cNvPr>
          <p:cNvSpPr txBox="1"/>
          <p:nvPr/>
        </p:nvSpPr>
        <p:spPr>
          <a:xfrm>
            <a:off x="4553169" y="2311356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Branches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Ahead</a:t>
            </a:r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/</a:t>
            </a:r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Behind</a:t>
            </a:r>
            <a:endParaRPr lang="pt-BR" sz="1600" dirty="0">
              <a:solidFill>
                <a:schemeClr val="bg1"/>
              </a:solidFill>
              <a:latin typeface="Bahnschrift SemiCondensed" panose="020F0502020204030204" pitchFamily="34" charset="0"/>
              <a:cs typeface="Bahnschrift SemiCondensed" panose="020F050202020403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A501C579-2302-60B1-5C83-2813E09F4E3E}"/>
              </a:ext>
            </a:extLst>
          </p:cNvPr>
          <p:cNvCxnSpPr/>
          <p:nvPr/>
        </p:nvCxnSpPr>
        <p:spPr>
          <a:xfrm>
            <a:off x="3978269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4CAC90-A646-DBC8-4BD6-EDAE2F272105}"/>
              </a:ext>
            </a:extLst>
          </p:cNvPr>
          <p:cNvSpPr txBox="1"/>
          <p:nvPr/>
        </p:nvSpPr>
        <p:spPr>
          <a:xfrm>
            <a:off x="6986791" y="2311356"/>
            <a:ext cx="1644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Secrets &amp;</a:t>
            </a:r>
          </a:p>
          <a:p>
            <a:r>
              <a:rPr lang="pt-BR" sz="1600" dirty="0" err="1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Variables</a:t>
            </a:r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 Mapping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4E5448B-A5D7-5383-9E50-BC2A8955458A}"/>
              </a:ext>
            </a:extLst>
          </p:cNvPr>
          <p:cNvCxnSpPr/>
          <p:nvPr/>
        </p:nvCxnSpPr>
        <p:spPr>
          <a:xfrm>
            <a:off x="6536644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2A737B3-7D91-4EC8-762B-E6AFB86FB6DE}"/>
              </a:ext>
            </a:extLst>
          </p:cNvPr>
          <p:cNvSpPr txBox="1"/>
          <p:nvPr/>
        </p:nvSpPr>
        <p:spPr>
          <a:xfrm>
            <a:off x="9050771" y="3095282"/>
            <a:ext cx="2135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200" dirty="0" err="1">
                <a:solidFill>
                  <a:schemeClr val="bg1"/>
                </a:solidFill>
              </a:rPr>
              <a:t>Environments</a:t>
            </a:r>
            <a:r>
              <a:rPr lang="pt-BR" sz="1200" dirty="0">
                <a:solidFill>
                  <a:schemeClr val="bg1"/>
                </a:solidFill>
              </a:rPr>
              <a:t> &amp; </a:t>
            </a:r>
            <a:r>
              <a:rPr lang="pt-BR" sz="1200" dirty="0" err="1">
                <a:solidFill>
                  <a:schemeClr val="bg1"/>
                </a:solidFill>
              </a:rPr>
              <a:t>Approvers</a:t>
            </a: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pt-BR" sz="1200" dirty="0" err="1">
                <a:solidFill>
                  <a:schemeClr val="bg1"/>
                </a:solidFill>
              </a:rPr>
              <a:t>Users</a:t>
            </a: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pt-BR" sz="1200" dirty="0" err="1">
                <a:solidFill>
                  <a:schemeClr val="bg1"/>
                </a:solidFill>
              </a:rPr>
              <a:t>Billing</a:t>
            </a: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bg1"/>
                </a:solidFill>
              </a:rPr>
              <a:t>Web </a:t>
            </a:r>
            <a:r>
              <a:rPr lang="pt-BR" sz="1200" dirty="0" err="1">
                <a:solidFill>
                  <a:schemeClr val="bg1"/>
                </a:solidFill>
              </a:rPr>
              <a:t>Hooks</a:t>
            </a: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pt-BR" sz="1200" dirty="0" err="1">
                <a:solidFill>
                  <a:schemeClr val="bg1"/>
                </a:solidFill>
              </a:rPr>
              <a:t>Runners</a:t>
            </a: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pt-BR" sz="1200" dirty="0" err="1">
                <a:solidFill>
                  <a:schemeClr val="bg1"/>
                </a:solidFill>
              </a:rPr>
              <a:t>Packages</a:t>
            </a: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pt-BR" sz="1200" dirty="0" err="1">
                <a:solidFill>
                  <a:schemeClr val="bg1"/>
                </a:solidFill>
              </a:rPr>
              <a:t>PATs</a:t>
            </a: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bg1"/>
                </a:solidFill>
              </a:rPr>
              <a:t>...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bg1"/>
                </a:solidFill>
              </a:rPr>
              <a:t>...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bg1"/>
                </a:solidFill>
              </a:rPr>
              <a:t>...</a:t>
            </a:r>
          </a:p>
          <a:p>
            <a:pPr marL="171450" indent="-171450">
              <a:buFontTx/>
              <a:buChar char="-"/>
            </a:pP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0E09A4F-D47B-2026-9794-E4FD6669E975}"/>
              </a:ext>
            </a:extLst>
          </p:cNvPr>
          <p:cNvCxnSpPr/>
          <p:nvPr/>
        </p:nvCxnSpPr>
        <p:spPr>
          <a:xfrm>
            <a:off x="9132360" y="2982328"/>
            <a:ext cx="1602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5545026-C209-8C23-2FEC-73370B34AF27}"/>
              </a:ext>
            </a:extLst>
          </p:cNvPr>
          <p:cNvSpPr txBox="1"/>
          <p:nvPr/>
        </p:nvSpPr>
        <p:spPr>
          <a:xfrm>
            <a:off x="149298" y="161623"/>
            <a:ext cx="742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nton" pitchFamily="2" charset="77"/>
              </a:rPr>
              <a:t>GitHub Management Reports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EE98258-6AD5-B635-4E62-FF0C59AAC66B}"/>
              </a:ext>
            </a:extLst>
          </p:cNvPr>
          <p:cNvGrpSpPr/>
          <p:nvPr/>
        </p:nvGrpSpPr>
        <p:grpSpPr>
          <a:xfrm>
            <a:off x="10811061" y="26219"/>
            <a:ext cx="1231641" cy="1273688"/>
            <a:chOff x="10811061" y="26219"/>
            <a:chExt cx="1231641" cy="1273688"/>
          </a:xfrm>
        </p:grpSpPr>
        <p:pic>
          <p:nvPicPr>
            <p:cNvPr id="26" name="Picture 8" descr="Logotipo do github - ícones de mídia social grátis">
              <a:extLst>
                <a:ext uri="{FF2B5EF4-FFF2-40B4-BE49-F238E27FC236}">
                  <a16:creationId xmlns:a16="http://schemas.microsoft.com/office/drawing/2014/main" id="{DC33B99F-5C22-CED0-0177-F72490F69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1061" y="26219"/>
              <a:ext cx="1152000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 descr="Ícones, Logotipos, Símbolos de Power bi – Baixe gratuitamente em PNG, SVG">
              <a:extLst>
                <a:ext uri="{FF2B5EF4-FFF2-40B4-BE49-F238E27FC236}">
                  <a16:creationId xmlns:a16="http://schemas.microsoft.com/office/drawing/2014/main" id="{A853152D-724B-6BCF-CBEC-A8DD86E09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4702" y="83190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A3AE914-9F82-5E5B-14CA-7CAD8995D2DA}"/>
              </a:ext>
            </a:extLst>
          </p:cNvPr>
          <p:cNvSpPr txBox="1"/>
          <p:nvPr/>
        </p:nvSpPr>
        <p:spPr>
          <a:xfrm>
            <a:off x="9654353" y="2311356"/>
            <a:ext cx="88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New</a:t>
            </a:r>
          </a:p>
          <a:p>
            <a:r>
              <a:rPr lang="pt-BR" sz="1600" dirty="0">
                <a:solidFill>
                  <a:schemeClr val="bg1"/>
                </a:solidFill>
                <a:latin typeface="Bahnschrift SemiCondensed" panose="020F0502020204030204" pitchFamily="34" charset="0"/>
                <a:cs typeface="Bahnschrift SemiCondensed" panose="020F0502020204030204" pitchFamily="34" charset="0"/>
              </a:rPr>
              <a:t>Features</a:t>
            </a: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6112A7EA-E26A-94F9-D68F-33218434A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56" y="2244713"/>
            <a:ext cx="45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92A9B1D-30FD-BFA0-C7E9-1F5919294103}"/>
              </a:ext>
            </a:extLst>
          </p:cNvPr>
          <p:cNvGrpSpPr/>
          <p:nvPr/>
        </p:nvGrpSpPr>
        <p:grpSpPr>
          <a:xfrm>
            <a:off x="3978269" y="2244713"/>
            <a:ext cx="511838" cy="720000"/>
            <a:chOff x="3978269" y="2244713"/>
            <a:chExt cx="511838" cy="720000"/>
          </a:xfrm>
        </p:grpSpPr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0F15024C-FEE2-AAA7-4B1D-B8FED738C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269" y="2244713"/>
              <a:ext cx="45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Gráfico 31" descr="Selo seguir com preenchimento sólido">
              <a:extLst>
                <a:ext uri="{FF2B5EF4-FFF2-40B4-BE49-F238E27FC236}">
                  <a16:creationId xmlns:a16="http://schemas.microsoft.com/office/drawing/2014/main" id="{3C775FAD-8155-CEF7-19D9-554A42E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53431" y="2732773"/>
              <a:ext cx="180000" cy="180000"/>
            </a:xfrm>
            <a:prstGeom prst="rect">
              <a:avLst/>
            </a:prstGeom>
          </p:spPr>
        </p:pic>
        <p:pic>
          <p:nvPicPr>
            <p:cNvPr id="33" name="Gráfico 32" descr="Selo deixar de seguir com preenchimento sólido">
              <a:extLst>
                <a:ext uri="{FF2B5EF4-FFF2-40B4-BE49-F238E27FC236}">
                  <a16:creationId xmlns:a16="http://schemas.microsoft.com/office/drawing/2014/main" id="{ED3EEE1B-9ED1-F9A8-1108-F94B88424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0107" y="2733719"/>
              <a:ext cx="180000" cy="180000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A682271-5AE4-B4C6-5D1F-D0839801C033}"/>
              </a:ext>
            </a:extLst>
          </p:cNvPr>
          <p:cNvGrpSpPr/>
          <p:nvPr/>
        </p:nvGrpSpPr>
        <p:grpSpPr>
          <a:xfrm>
            <a:off x="6484775" y="2429437"/>
            <a:ext cx="600818" cy="360000"/>
            <a:chOff x="5020141" y="5866870"/>
            <a:chExt cx="600818" cy="360000"/>
          </a:xfrm>
        </p:grpSpPr>
        <p:pic>
          <p:nvPicPr>
            <p:cNvPr id="35" name="Gráfico 34" descr="Bloqueio com preenchimento sólido">
              <a:extLst>
                <a:ext uri="{FF2B5EF4-FFF2-40B4-BE49-F238E27FC236}">
                  <a16:creationId xmlns:a16="http://schemas.microsoft.com/office/drawing/2014/main" id="{EA61CD24-810F-88F6-482D-659BBE223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60959" y="5866870"/>
              <a:ext cx="360000" cy="360000"/>
            </a:xfrm>
            <a:prstGeom prst="rect">
              <a:avLst/>
            </a:prstGeom>
          </p:spPr>
        </p:pic>
        <p:pic>
          <p:nvPicPr>
            <p:cNvPr id="5126" name="Picture 6" descr="variable&quot; Icon - Download for free – Iconduck">
              <a:extLst>
                <a:ext uri="{FF2B5EF4-FFF2-40B4-BE49-F238E27FC236}">
                  <a16:creationId xmlns:a16="http://schemas.microsoft.com/office/drawing/2014/main" id="{AC57AC5E-AEBE-5086-B6D5-B91412093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141" y="591082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 descr="Característica - ícones de interface grátis">
            <a:extLst>
              <a:ext uri="{FF2B5EF4-FFF2-40B4-BE49-F238E27FC236}">
                <a16:creationId xmlns:a16="http://schemas.microsoft.com/office/drawing/2014/main" id="{58C35518-5B69-0470-9E1E-7ABBEACA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623" y="234738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D3BE3E60-5BDC-CE03-B757-7082FE6E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42" y="3465591"/>
            <a:ext cx="2242800" cy="125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755B5EE0-0179-C425-EC23-B53E5C7F23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9073" y="3326826"/>
            <a:ext cx="2324100" cy="1536700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808A2256-499A-3F3D-1117-5F1DC4EA3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77" y="3512623"/>
            <a:ext cx="2262470" cy="11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5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59007-54A9-8ACD-1690-8F2D5052E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EE3C0B-BCE5-29AC-CBB9-D8AE1F2E6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24943" t="-1" r="36713" b="1"/>
          <a:stretch/>
        </p:blipFill>
        <p:spPr>
          <a:xfrm>
            <a:off x="1" y="0"/>
            <a:ext cx="4690551" cy="685799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F3DDD19-BD15-0D18-7C1B-134C192C8826}"/>
              </a:ext>
            </a:extLst>
          </p:cNvPr>
          <p:cNvSpPr txBox="1"/>
          <p:nvPr/>
        </p:nvSpPr>
        <p:spPr>
          <a:xfrm>
            <a:off x="6422410" y="621005"/>
            <a:ext cx="27414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Eurostile" panose="020B0504020202050204" pitchFamily="34" charset="77"/>
              </a:rPr>
              <a:t>VINICIUS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410471-B072-D297-B6FF-23A7CCCCE979}"/>
              </a:ext>
            </a:extLst>
          </p:cNvPr>
          <p:cNvSpPr txBox="1"/>
          <p:nvPr/>
        </p:nvSpPr>
        <p:spPr>
          <a:xfrm>
            <a:off x="6437400" y="1157620"/>
            <a:ext cx="2603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latin typeface="Eurostile" panose="020B0504020202050204" pitchFamily="34" charset="77"/>
              </a:rPr>
              <a:t>MOURA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9CA2650-C19E-570B-B0B5-80140DBE558B}"/>
              </a:ext>
            </a:extLst>
          </p:cNvPr>
          <p:cNvSpPr txBox="1"/>
          <p:nvPr/>
        </p:nvSpPr>
        <p:spPr>
          <a:xfrm>
            <a:off x="6437399" y="2080950"/>
            <a:ext cx="4888097" cy="69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latin typeface="Eurostile" panose="020B0504020202050204" pitchFamily="34" charset="77"/>
              </a:rPr>
              <a:t>MVP </a:t>
            </a:r>
            <a:r>
              <a:rPr lang="pt-BR" sz="1400" dirty="0" err="1">
                <a:latin typeface="Eurostile" panose="020B0504020202050204" pitchFamily="34" charset="77"/>
              </a:rPr>
              <a:t>Developer</a:t>
            </a:r>
            <a:r>
              <a:rPr lang="pt-BR" sz="1400" dirty="0">
                <a:latin typeface="Eurostile" panose="020B0504020202050204" pitchFamily="34" charset="77"/>
              </a:rPr>
              <a:t> Technologies </a:t>
            </a:r>
            <a:r>
              <a:rPr lang="pt-BR" sz="1400" dirty="0" err="1">
                <a:latin typeface="Eurostile" panose="020B0504020202050204" pitchFamily="34" charset="77"/>
              </a:rPr>
              <a:t>since</a:t>
            </a:r>
            <a:r>
              <a:rPr lang="pt-BR" sz="1400" dirty="0">
                <a:latin typeface="Eurostile" panose="020B0504020202050204" pitchFamily="34" charset="77"/>
              </a:rPr>
              <a:t> 2015</a:t>
            </a:r>
          </a:p>
          <a:p>
            <a:pPr>
              <a:lnSpc>
                <a:spcPct val="150000"/>
              </a:lnSpc>
            </a:pPr>
            <a:r>
              <a:rPr lang="pt-BR" sz="1400" dirty="0" err="1">
                <a:latin typeface="Eurostile" panose="020B0504020202050204" pitchFamily="34" charset="77"/>
              </a:rPr>
              <a:t>DevOps</a:t>
            </a:r>
            <a:r>
              <a:rPr lang="pt-BR" sz="1400" dirty="0">
                <a:latin typeface="Eurostile" panose="020B0504020202050204" pitchFamily="34" charset="77"/>
              </a:rPr>
              <a:t> </a:t>
            </a:r>
            <a:r>
              <a:rPr lang="pt-BR" sz="1400" dirty="0" err="1">
                <a:latin typeface="Eurostile" panose="020B0504020202050204" pitchFamily="34" charset="77"/>
              </a:rPr>
              <a:t>and</a:t>
            </a:r>
            <a:r>
              <a:rPr lang="pt-BR" sz="1400" dirty="0">
                <a:latin typeface="Eurostile" panose="020B0504020202050204" pitchFamily="34" charset="77"/>
              </a:rPr>
              <a:t> </a:t>
            </a:r>
            <a:r>
              <a:rPr lang="pt-BR" sz="1400" dirty="0" err="1">
                <a:latin typeface="Eurostile" panose="020B0504020202050204" pitchFamily="34" charset="77"/>
              </a:rPr>
              <a:t>Infrastructure</a:t>
            </a:r>
            <a:r>
              <a:rPr lang="pt-BR" sz="1400" dirty="0">
                <a:latin typeface="Eurostile" panose="020B0504020202050204" pitchFamily="34" charset="77"/>
              </a:rPr>
              <a:t> Manager - </a:t>
            </a:r>
            <a:r>
              <a:rPr lang="pt-BR" sz="1400" dirty="0" err="1">
                <a:latin typeface="Eurostile" panose="020B0504020202050204" pitchFamily="34" charset="77"/>
              </a:rPr>
              <a:t>Vitat</a:t>
            </a:r>
            <a:endParaRPr lang="pt-BR" sz="1400" dirty="0">
              <a:latin typeface="Eurostile" panose="020B0504020202050204" pitchFamily="34" charset="77"/>
            </a:endParaRPr>
          </a:p>
        </p:txBody>
      </p:sp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3084B8C4-C28E-AA0E-CC8E-DC8A54A58FCF}"/>
              </a:ext>
            </a:extLst>
          </p:cNvPr>
          <p:cNvSpPr/>
          <p:nvPr/>
        </p:nvSpPr>
        <p:spPr>
          <a:xfrm>
            <a:off x="8104281" y="3568585"/>
            <a:ext cx="3325719" cy="25517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00" dirty="0" err="1">
                <a:solidFill>
                  <a:schemeClr val="tx1"/>
                </a:solidFill>
              </a:rPr>
              <a:t>vinijmoura@hotmail.com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C1300A4A-8852-082B-EA10-CE6212C8417C}"/>
              </a:ext>
            </a:extLst>
          </p:cNvPr>
          <p:cNvSpPr/>
          <p:nvPr/>
        </p:nvSpPr>
        <p:spPr>
          <a:xfrm>
            <a:off x="8104281" y="3973534"/>
            <a:ext cx="3325719" cy="25517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https://</a:t>
            </a:r>
            <a:r>
              <a:rPr lang="pt-BR" sz="1300" dirty="0" err="1">
                <a:solidFill>
                  <a:schemeClr val="tx1"/>
                </a:solidFill>
              </a:rPr>
              <a:t>www.linkedin.com</a:t>
            </a:r>
            <a:r>
              <a:rPr lang="pt-BR" sz="1300" dirty="0">
                <a:solidFill>
                  <a:schemeClr val="tx1"/>
                </a:solidFill>
              </a:rPr>
              <a:t>/in/</a:t>
            </a:r>
            <a:r>
              <a:rPr lang="pt-BR" sz="1300" dirty="0" err="1">
                <a:solidFill>
                  <a:schemeClr val="tx1"/>
                </a:solidFill>
              </a:rPr>
              <a:t>vinijmoura</a:t>
            </a:r>
            <a:r>
              <a:rPr lang="pt-BR" sz="1300" dirty="0">
                <a:solidFill>
                  <a:schemeClr val="tx1"/>
                </a:solidFill>
              </a:rPr>
              <a:t>/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B6ABD065-E511-8D07-5897-A56BFFE907B9}"/>
              </a:ext>
            </a:extLst>
          </p:cNvPr>
          <p:cNvSpPr/>
          <p:nvPr/>
        </p:nvSpPr>
        <p:spPr>
          <a:xfrm>
            <a:off x="8104281" y="4393776"/>
            <a:ext cx="3221215" cy="25517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00" dirty="0" err="1">
                <a:solidFill>
                  <a:schemeClr val="tx1"/>
                </a:solidFill>
              </a:rPr>
              <a:t>x.com</a:t>
            </a:r>
            <a:r>
              <a:rPr lang="pt-BR" sz="1300" dirty="0">
                <a:solidFill>
                  <a:schemeClr val="tx1"/>
                </a:solidFill>
              </a:rPr>
              <a:t>/</a:t>
            </a:r>
            <a:r>
              <a:rPr lang="pt-BR" sz="1300" dirty="0" err="1">
                <a:solidFill>
                  <a:schemeClr val="tx1"/>
                </a:solidFill>
              </a:rPr>
              <a:t>vinijmoura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CDB01B8C-56BC-3BDD-80B3-155395E5AEA9}"/>
              </a:ext>
            </a:extLst>
          </p:cNvPr>
          <p:cNvSpPr/>
          <p:nvPr/>
        </p:nvSpPr>
        <p:spPr>
          <a:xfrm>
            <a:off x="8104281" y="4798725"/>
            <a:ext cx="3221215" cy="25517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300" dirty="0" err="1">
                <a:solidFill>
                  <a:schemeClr val="tx1"/>
                </a:solidFill>
              </a:rPr>
              <a:t>github.com</a:t>
            </a:r>
            <a:r>
              <a:rPr lang="pt-BR" sz="1300" dirty="0">
                <a:solidFill>
                  <a:schemeClr val="tx1"/>
                </a:solidFill>
              </a:rPr>
              <a:t>/</a:t>
            </a:r>
            <a:r>
              <a:rPr lang="pt-BR" sz="1300" dirty="0" err="1">
                <a:solidFill>
                  <a:schemeClr val="tx1"/>
                </a:solidFill>
              </a:rPr>
              <a:t>vinijmoura</a:t>
            </a:r>
            <a:endParaRPr lang="pt-BR" sz="1300" dirty="0">
              <a:solidFill>
                <a:schemeClr val="tx1"/>
              </a:solidFill>
            </a:endParaRP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42B663D-70AE-2BF1-DF58-15E7ADD018DF}"/>
              </a:ext>
            </a:extLst>
          </p:cNvPr>
          <p:cNvCxnSpPr/>
          <p:nvPr/>
        </p:nvCxnSpPr>
        <p:spPr>
          <a:xfrm>
            <a:off x="7885043" y="5592417"/>
            <a:ext cx="371060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24815E-8FE4-A936-7BD2-98B033817887}"/>
              </a:ext>
            </a:extLst>
          </p:cNvPr>
          <p:cNvSpPr txBox="1"/>
          <p:nvPr/>
        </p:nvSpPr>
        <p:spPr>
          <a:xfrm>
            <a:off x="8070845" y="5764280"/>
            <a:ext cx="258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latin typeface="Eurostile" panose="020B0504020202050204" pitchFamily="34" charset="77"/>
              </a:rPr>
              <a:t>vinijmoura@hotmail.com</a:t>
            </a:r>
            <a:br>
              <a:rPr lang="pt-BR" dirty="0">
                <a:latin typeface="Eurostile" panose="020B0504020202050204" pitchFamily="34" charset="77"/>
              </a:rPr>
            </a:br>
            <a:r>
              <a:rPr lang="pt-BR" sz="1200" dirty="0">
                <a:latin typeface="Eurostile" panose="020B0504020202050204" pitchFamily="34" charset="77"/>
              </a:rPr>
              <a:t>+55 11 </a:t>
            </a:r>
            <a:r>
              <a:rPr lang="pt-BR" dirty="0">
                <a:latin typeface="Eurostile" panose="020B0504020202050204" pitchFamily="34" charset="77"/>
              </a:rPr>
              <a:t>99538.6770</a:t>
            </a:r>
          </a:p>
        </p:txBody>
      </p:sp>
      <p:pic>
        <p:nvPicPr>
          <p:cNvPr id="8" name="Gráfico 7" descr="Envelope aberto estrutura de tópicos">
            <a:extLst>
              <a:ext uri="{FF2B5EF4-FFF2-40B4-BE49-F238E27FC236}">
                <a16:creationId xmlns:a16="http://schemas.microsoft.com/office/drawing/2014/main" id="{96F1285E-68D8-A03B-21BE-9BE329EA8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8998" y="3464517"/>
            <a:ext cx="382587" cy="382587"/>
          </a:xfrm>
          <a:prstGeom prst="rect">
            <a:avLst/>
          </a:prstGeom>
        </p:spPr>
      </p:pic>
      <p:pic>
        <p:nvPicPr>
          <p:cNvPr id="1026" name="Picture 2" descr="Ícones pretos de Linkedin – Baixe gratuitamente em SVG, PNG, GIF">
            <a:extLst>
              <a:ext uri="{FF2B5EF4-FFF2-40B4-BE49-F238E27FC236}">
                <a16:creationId xmlns:a16="http://schemas.microsoft.com/office/drawing/2014/main" id="{6908EE50-5CC5-D324-52CF-D9B63327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04" y="3876148"/>
            <a:ext cx="443204" cy="4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Twitter X Icon - Download Gratuito Logotipos Icons ...">
            <a:extLst>
              <a:ext uri="{FF2B5EF4-FFF2-40B4-BE49-F238E27FC236}">
                <a16:creationId xmlns:a16="http://schemas.microsoft.com/office/drawing/2014/main" id="{1471A503-BE3C-E6E2-2669-B455EBF7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100" y="4279764"/>
            <a:ext cx="560612" cy="56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Ícones do computador GitHub Logo, Github, azul, texto png | PNGEgg">
            <a:extLst>
              <a:ext uri="{FF2B5EF4-FFF2-40B4-BE49-F238E27FC236}">
                <a16:creationId xmlns:a16="http://schemas.microsoft.com/office/drawing/2014/main" id="{10726DE3-DB55-9D36-FAC0-698CE03C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28" y="4734048"/>
            <a:ext cx="435126" cy="4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Homem careca sorrindo&#10;&#10;O conteúdo gerado por IA pode estar incorreto.">
            <a:extLst>
              <a:ext uri="{FF2B5EF4-FFF2-40B4-BE49-F238E27FC236}">
                <a16:creationId xmlns:a16="http://schemas.microsoft.com/office/drawing/2014/main" id="{E8BB397B-B4F1-5176-DBE9-956F91485B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24" y="-527676"/>
            <a:ext cx="7385674" cy="73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42B25-DA04-732B-E5A4-B4B867A5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F120CD9-2D2B-6192-9DCC-00A9096515A7}"/>
              </a:ext>
            </a:extLst>
          </p:cNvPr>
          <p:cNvSpPr/>
          <p:nvPr/>
        </p:nvSpPr>
        <p:spPr>
          <a:xfrm>
            <a:off x="0" y="5997531"/>
            <a:ext cx="12192000" cy="6658891"/>
          </a:xfrm>
          <a:prstGeom prst="rect">
            <a:avLst/>
          </a:prstGeom>
          <a:solidFill>
            <a:srgbClr val="FF7C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F4BB3B-90CA-13B0-BC18-32179A77C3BA}"/>
              </a:ext>
            </a:extLst>
          </p:cNvPr>
          <p:cNvSpPr txBox="1"/>
          <p:nvPr/>
        </p:nvSpPr>
        <p:spPr>
          <a:xfrm>
            <a:off x="2804825" y="5244969"/>
            <a:ext cx="2513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 err="1">
                <a:solidFill>
                  <a:schemeClr val="bg1"/>
                </a:solidFill>
                <a:latin typeface="Anton" pitchFamily="2" charset="77"/>
              </a:rPr>
              <a:t>Timeline</a:t>
            </a:r>
            <a:endParaRPr lang="pt-BR" sz="5400" dirty="0">
              <a:solidFill>
                <a:schemeClr val="bg1"/>
              </a:solidFill>
              <a:latin typeface="Anton" pitchFamily="2" charset="77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4B7DD8B-9318-E9B5-B52B-679C388E69E4}"/>
              </a:ext>
            </a:extLst>
          </p:cNvPr>
          <p:cNvGrpSpPr/>
          <p:nvPr/>
        </p:nvGrpSpPr>
        <p:grpSpPr>
          <a:xfrm>
            <a:off x="2710992" y="6831975"/>
            <a:ext cx="7097301" cy="812006"/>
            <a:chOff x="2789650" y="6819900"/>
            <a:chExt cx="7097301" cy="81200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99A686E-8057-82D8-84C8-567811DA6BB4}"/>
                </a:ext>
              </a:extLst>
            </p:cNvPr>
            <p:cNvSpPr txBox="1"/>
            <p:nvPr/>
          </p:nvSpPr>
          <p:spPr>
            <a:xfrm>
              <a:off x="2789650" y="6862465"/>
              <a:ext cx="1300356" cy="769441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Anton" pitchFamily="2" charset="77"/>
                </a:rPr>
                <a:t>2020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65586A9-EF0A-3C33-664D-1A9888701829}"/>
                </a:ext>
              </a:extLst>
            </p:cNvPr>
            <p:cNvSpPr txBox="1"/>
            <p:nvPr/>
          </p:nvSpPr>
          <p:spPr>
            <a:xfrm>
              <a:off x="4090329" y="6819900"/>
              <a:ext cx="5796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1</a:t>
              </a:r>
              <a:r>
                <a:rPr lang="pt-BR" sz="1400" baseline="30000" dirty="0">
                  <a:solidFill>
                    <a:schemeClr val="bg1"/>
                  </a:solidFill>
                </a:rPr>
                <a:t>st</a:t>
              </a:r>
              <a:r>
                <a:rPr lang="pt-BR" sz="1400" dirty="0">
                  <a:solidFill>
                    <a:schemeClr val="bg1"/>
                  </a:solidFill>
                </a:rPr>
                <a:t> Report - Branch Policies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1BB6A73-5F1D-07F8-F89A-955A91569524}"/>
              </a:ext>
            </a:extLst>
          </p:cNvPr>
          <p:cNvGrpSpPr/>
          <p:nvPr/>
        </p:nvGrpSpPr>
        <p:grpSpPr>
          <a:xfrm>
            <a:off x="2695438" y="7864965"/>
            <a:ext cx="7097301" cy="812006"/>
            <a:chOff x="2789650" y="6819900"/>
            <a:chExt cx="7097301" cy="81200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83DD461-42BE-28C9-BB45-864DBAA763E0}"/>
                </a:ext>
              </a:extLst>
            </p:cNvPr>
            <p:cNvSpPr txBox="1"/>
            <p:nvPr/>
          </p:nvSpPr>
          <p:spPr>
            <a:xfrm>
              <a:off x="2789650" y="6862465"/>
              <a:ext cx="1207382" cy="769441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Anton" pitchFamily="2" charset="77"/>
                </a:rPr>
                <a:t>2021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7E16595-C583-6B87-200A-896ED5F8B17A}"/>
                </a:ext>
              </a:extLst>
            </p:cNvPr>
            <p:cNvSpPr txBox="1"/>
            <p:nvPr/>
          </p:nvSpPr>
          <p:spPr>
            <a:xfrm>
              <a:off x="4090329" y="6819900"/>
              <a:ext cx="57966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20+ </a:t>
              </a:r>
              <a:r>
                <a:rPr lang="pt-BR" sz="1400" dirty="0" err="1">
                  <a:solidFill>
                    <a:schemeClr val="bg1"/>
                  </a:solidFill>
                </a:rPr>
                <a:t>reports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designed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to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manage</a:t>
              </a:r>
              <a:r>
                <a:rPr lang="pt-BR" sz="1400" dirty="0">
                  <a:solidFill>
                    <a:schemeClr val="bg1"/>
                  </a:solidFill>
                </a:rPr>
                <a:t> Azure </a:t>
              </a:r>
              <a:r>
                <a:rPr lang="pt-BR" sz="1400" dirty="0" err="1">
                  <a:solidFill>
                    <a:schemeClr val="bg1"/>
                  </a:solidFill>
                </a:rPr>
                <a:t>DevOps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on</a:t>
              </a:r>
              <a:r>
                <a:rPr lang="pt-BR" sz="1400" dirty="0">
                  <a:solidFill>
                    <a:schemeClr val="bg1"/>
                  </a:solidFill>
                </a:rPr>
                <a:t> Boards, </a:t>
              </a:r>
              <a:r>
                <a:rPr lang="pt-BR" sz="1400" dirty="0" err="1">
                  <a:solidFill>
                    <a:schemeClr val="bg1"/>
                  </a:solidFill>
                </a:rPr>
                <a:t>Repos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and</a:t>
              </a:r>
              <a:r>
                <a:rPr lang="pt-BR" sz="1400" dirty="0">
                  <a:solidFill>
                    <a:schemeClr val="bg1"/>
                  </a:solidFill>
                </a:rPr>
                <a:t> Pipelines</a:t>
              </a:r>
            </a:p>
            <a:p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09C4CF0-8C0C-2C88-5FBE-EE53F2C373F4}"/>
              </a:ext>
            </a:extLst>
          </p:cNvPr>
          <p:cNvGrpSpPr/>
          <p:nvPr/>
        </p:nvGrpSpPr>
        <p:grpSpPr>
          <a:xfrm>
            <a:off x="2695438" y="8940520"/>
            <a:ext cx="7097301" cy="812006"/>
            <a:chOff x="2789650" y="6819900"/>
            <a:chExt cx="7097301" cy="812006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83C3F39-FBE6-2ABF-E0BD-DB3FBCDB20D1}"/>
                </a:ext>
              </a:extLst>
            </p:cNvPr>
            <p:cNvSpPr txBox="1"/>
            <p:nvPr/>
          </p:nvSpPr>
          <p:spPr>
            <a:xfrm>
              <a:off x="2789650" y="6862465"/>
              <a:ext cx="1300356" cy="769441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Anton" pitchFamily="2" charset="77"/>
                </a:rPr>
                <a:t>2022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56A3EFBF-AF56-A04B-0955-DCC9D0F553CE}"/>
                </a:ext>
              </a:extLst>
            </p:cNvPr>
            <p:cNvSpPr txBox="1"/>
            <p:nvPr/>
          </p:nvSpPr>
          <p:spPr>
            <a:xfrm>
              <a:off x="4090329" y="6819900"/>
              <a:ext cx="57966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20+ </a:t>
              </a:r>
              <a:r>
                <a:rPr lang="pt-BR" sz="1400" dirty="0" err="1">
                  <a:solidFill>
                    <a:schemeClr val="bg1"/>
                  </a:solidFill>
                </a:rPr>
                <a:t>reports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designed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to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manage</a:t>
              </a:r>
              <a:r>
                <a:rPr lang="pt-BR" sz="1400" dirty="0">
                  <a:solidFill>
                    <a:schemeClr val="bg1"/>
                  </a:solidFill>
                </a:rPr>
                <a:t> Azure </a:t>
              </a:r>
              <a:r>
                <a:rPr lang="pt-BR" sz="1400" dirty="0" err="1">
                  <a:solidFill>
                    <a:schemeClr val="bg1"/>
                  </a:solidFill>
                </a:rPr>
                <a:t>DevOps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on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Config</a:t>
              </a:r>
              <a:r>
                <a:rPr lang="pt-BR" sz="1400" dirty="0">
                  <a:solidFill>
                    <a:schemeClr val="bg1"/>
                  </a:solidFill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</a:rPr>
                <a:t>and</a:t>
              </a:r>
              <a:r>
                <a:rPr lang="pt-BR" sz="1400" dirty="0">
                  <a:solidFill>
                    <a:schemeClr val="bg1"/>
                  </a:solidFill>
                </a:rPr>
                <a:t> Settings (Service Connections, </a:t>
              </a:r>
              <a:r>
                <a:rPr lang="pt-BR" sz="1400" dirty="0" err="1">
                  <a:solidFill>
                    <a:schemeClr val="bg1"/>
                  </a:solidFill>
                </a:rPr>
                <a:t>Users</a:t>
              </a:r>
              <a:r>
                <a:rPr lang="pt-BR" sz="1400" dirty="0">
                  <a:solidFill>
                    <a:schemeClr val="bg1"/>
                  </a:solidFill>
                </a:rPr>
                <a:t>, </a:t>
              </a:r>
              <a:r>
                <a:rPr lang="pt-BR" sz="1400" dirty="0" err="1">
                  <a:solidFill>
                    <a:schemeClr val="bg1"/>
                  </a:solidFill>
                </a:rPr>
                <a:t>WebHooks</a:t>
              </a:r>
              <a:r>
                <a:rPr lang="pt-BR" sz="1400" dirty="0">
                  <a:solidFill>
                    <a:schemeClr val="bg1"/>
                  </a:solidFill>
                </a:rPr>
                <a:t>, etc.)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0529840-4AAC-C8F0-99FC-63B79A3C201B}"/>
              </a:ext>
            </a:extLst>
          </p:cNvPr>
          <p:cNvGrpSpPr/>
          <p:nvPr/>
        </p:nvGrpSpPr>
        <p:grpSpPr>
          <a:xfrm>
            <a:off x="2695438" y="10025020"/>
            <a:ext cx="7097301" cy="812006"/>
            <a:chOff x="2789650" y="6819900"/>
            <a:chExt cx="7097301" cy="81200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0392207-27A1-301F-F987-1DD5F7758463}"/>
                </a:ext>
              </a:extLst>
            </p:cNvPr>
            <p:cNvSpPr txBox="1"/>
            <p:nvPr/>
          </p:nvSpPr>
          <p:spPr>
            <a:xfrm>
              <a:off x="2789650" y="6862465"/>
              <a:ext cx="1300356" cy="769441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Anton" pitchFamily="2" charset="77"/>
                </a:rPr>
                <a:t>2023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31DC1F52-5BC8-CF48-706F-0756D74032C3}"/>
                </a:ext>
              </a:extLst>
            </p:cNvPr>
            <p:cNvSpPr txBox="1"/>
            <p:nvPr/>
          </p:nvSpPr>
          <p:spPr>
            <a:xfrm>
              <a:off x="4090329" y="6819900"/>
              <a:ext cx="57966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1E0EAD5-0048-983F-8192-DE556C09E0A8}"/>
              </a:ext>
            </a:extLst>
          </p:cNvPr>
          <p:cNvGrpSpPr/>
          <p:nvPr/>
        </p:nvGrpSpPr>
        <p:grpSpPr>
          <a:xfrm rot="17100000">
            <a:off x="678942" y="4860372"/>
            <a:ext cx="2274316" cy="2274316"/>
            <a:chOff x="876300" y="3898900"/>
            <a:chExt cx="1879600" cy="18796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3721959-803E-7538-442E-0A07797FF241}"/>
                </a:ext>
              </a:extLst>
            </p:cNvPr>
            <p:cNvSpPr/>
            <p:nvPr/>
          </p:nvSpPr>
          <p:spPr>
            <a:xfrm>
              <a:off x="1549400" y="4572000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Gráfico 4" descr="Engrenagem única com preenchimento sólido">
              <a:extLst>
                <a:ext uri="{FF2B5EF4-FFF2-40B4-BE49-F238E27FC236}">
                  <a16:creationId xmlns:a16="http://schemas.microsoft.com/office/drawing/2014/main" id="{C3474F29-D6A4-49F0-C0B8-6383F1C11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300" y="3898900"/>
              <a:ext cx="1879600" cy="1879600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4AAF95-EE7C-0174-83FF-FAA32A3ED2F0}"/>
              </a:ext>
            </a:extLst>
          </p:cNvPr>
          <p:cNvSpPr txBox="1"/>
          <p:nvPr/>
        </p:nvSpPr>
        <p:spPr>
          <a:xfrm>
            <a:off x="149298" y="161623"/>
            <a:ext cx="742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nton" pitchFamily="2" charset="77"/>
              </a:rPr>
              <a:t>Azure </a:t>
            </a:r>
            <a:r>
              <a:rPr lang="pt-BR" sz="4000" dirty="0" err="1">
                <a:solidFill>
                  <a:schemeClr val="bg1"/>
                </a:solidFill>
                <a:latin typeface="Anton" pitchFamily="2" charset="77"/>
              </a:rPr>
              <a:t>DevOps</a:t>
            </a:r>
            <a:r>
              <a:rPr lang="pt-BR" sz="4000" dirty="0">
                <a:solidFill>
                  <a:schemeClr val="bg1"/>
                </a:solidFill>
                <a:latin typeface="Anton" pitchFamily="2" charset="77"/>
              </a:rPr>
              <a:t> Management Reports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C9311F8-6D25-DE76-DE2B-2D166882FF1E}"/>
              </a:ext>
            </a:extLst>
          </p:cNvPr>
          <p:cNvGrpSpPr/>
          <p:nvPr/>
        </p:nvGrpSpPr>
        <p:grpSpPr>
          <a:xfrm>
            <a:off x="9288119" y="161623"/>
            <a:ext cx="2689454" cy="638476"/>
            <a:chOff x="8517385" y="1694871"/>
            <a:chExt cx="2689454" cy="638476"/>
          </a:xfrm>
        </p:grpSpPr>
        <p:pic>
          <p:nvPicPr>
            <p:cNvPr id="8" name="Picture 6" descr="Rest Api Icon #292865 - Free Icons Library">
              <a:extLst>
                <a:ext uri="{FF2B5EF4-FFF2-40B4-BE49-F238E27FC236}">
                  <a16:creationId xmlns:a16="http://schemas.microsoft.com/office/drawing/2014/main" id="{E36A7673-0ACE-3737-7D1B-A5ED1011B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7385" y="1740023"/>
              <a:ext cx="593324" cy="593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Ícone colorido PowerShell em PNG, SVG">
              <a:extLst>
                <a:ext uri="{FF2B5EF4-FFF2-40B4-BE49-F238E27FC236}">
                  <a16:creationId xmlns:a16="http://schemas.microsoft.com/office/drawing/2014/main" id="{03008956-8CC3-CD17-4A9C-2C5B56B0E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1297" y="1740023"/>
              <a:ext cx="581241" cy="581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SQL Database (SQL Azure)&quot; Icon - Download for free – Iconduck">
              <a:extLst>
                <a:ext uri="{FF2B5EF4-FFF2-40B4-BE49-F238E27FC236}">
                  <a16:creationId xmlns:a16="http://schemas.microsoft.com/office/drawing/2014/main" id="{6A99222B-5D81-E84E-10E7-D1416F65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3126" y="1760015"/>
              <a:ext cx="547320" cy="57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Free Microsoft Power Bi 3D Icon - Download Gratuito Eletrodomésticos 3D  Icons | IconScout">
              <a:extLst>
                <a:ext uri="{FF2B5EF4-FFF2-40B4-BE49-F238E27FC236}">
                  <a16:creationId xmlns:a16="http://schemas.microsoft.com/office/drawing/2014/main" id="{3B816BB8-D9C4-B51D-D0FD-54D77D63D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0446" y="1694871"/>
              <a:ext cx="626393" cy="626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587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720B2-243C-EC02-1697-2A23AA865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FD93D9B-6A21-B0C1-2F57-7327D5A4BF2F}"/>
              </a:ext>
            </a:extLst>
          </p:cNvPr>
          <p:cNvSpPr/>
          <p:nvPr/>
        </p:nvSpPr>
        <p:spPr>
          <a:xfrm>
            <a:off x="0" y="5845022"/>
            <a:ext cx="12192000" cy="7089205"/>
          </a:xfrm>
          <a:prstGeom prst="rect">
            <a:avLst/>
          </a:prstGeom>
          <a:solidFill>
            <a:srgbClr val="FF7C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44D89D-76BD-A038-A3DA-86735E405B52}"/>
              </a:ext>
            </a:extLst>
          </p:cNvPr>
          <p:cNvSpPr txBox="1"/>
          <p:nvPr/>
        </p:nvSpPr>
        <p:spPr>
          <a:xfrm>
            <a:off x="2804825" y="5161284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>
                <a:solidFill>
                  <a:schemeClr val="bg1"/>
                </a:solidFill>
                <a:latin typeface="Anton" pitchFamily="2" charset="77"/>
              </a:rPr>
              <a:t>Timeline</a:t>
            </a:r>
            <a:endParaRPr lang="pt-BR" sz="4800" dirty="0">
              <a:solidFill>
                <a:schemeClr val="bg1"/>
              </a:solidFill>
              <a:latin typeface="Anton" pitchFamily="2" charset="77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0A19C6F-5B14-F546-812F-72EF63CAC84C}"/>
              </a:ext>
            </a:extLst>
          </p:cNvPr>
          <p:cNvGrpSpPr/>
          <p:nvPr/>
        </p:nvGrpSpPr>
        <p:grpSpPr>
          <a:xfrm>
            <a:off x="2789650" y="6099461"/>
            <a:ext cx="7081747" cy="1254064"/>
            <a:chOff x="2789650" y="6862465"/>
            <a:chExt cx="7081747" cy="70788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FFA42E6-A9EC-4098-6597-5400525CBEE5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D85093D0-F5A4-C240-B8E3-3804FF9F253B}"/>
                </a:ext>
              </a:extLst>
            </p:cNvPr>
            <p:cNvSpPr txBox="1"/>
            <p:nvPr/>
          </p:nvSpPr>
          <p:spPr>
            <a:xfrm>
              <a:off x="4074775" y="69512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1</a:t>
              </a:r>
              <a:r>
                <a:rPr lang="pt-BR" sz="1200" baseline="30000" dirty="0">
                  <a:solidFill>
                    <a:schemeClr val="bg1"/>
                  </a:solidFill>
                </a:rPr>
                <a:t>st</a:t>
              </a:r>
              <a:r>
                <a:rPr lang="pt-BR" sz="1200" dirty="0">
                  <a:solidFill>
                    <a:schemeClr val="bg1"/>
                  </a:solidFill>
                </a:rPr>
                <a:t> Report - Branch Policies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D74CB48-44FD-F85C-DC2E-F67ED4E1A3FE}"/>
              </a:ext>
            </a:extLst>
          </p:cNvPr>
          <p:cNvGrpSpPr/>
          <p:nvPr/>
        </p:nvGrpSpPr>
        <p:grpSpPr>
          <a:xfrm>
            <a:off x="2805042" y="6930438"/>
            <a:ext cx="7097301" cy="1254064"/>
            <a:chOff x="2789650" y="6862465"/>
            <a:chExt cx="7097301" cy="70788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95BEC97-5254-7C5E-1588-A418ED7D9437}"/>
                </a:ext>
              </a:extLst>
            </p:cNvPr>
            <p:cNvSpPr txBox="1"/>
            <p:nvPr/>
          </p:nvSpPr>
          <p:spPr>
            <a:xfrm>
              <a:off x="2789650" y="6862465"/>
              <a:ext cx="1114408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8F21836-E419-EE4F-27FE-A1F0D3752F68}"/>
                </a:ext>
              </a:extLst>
            </p:cNvPr>
            <p:cNvSpPr txBox="1"/>
            <p:nvPr/>
          </p:nvSpPr>
          <p:spPr>
            <a:xfrm>
              <a:off x="4090329" y="695146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Boards, </a:t>
              </a:r>
              <a:r>
                <a:rPr lang="pt-BR" sz="1200" dirty="0" err="1">
                  <a:solidFill>
                    <a:schemeClr val="bg1"/>
                  </a:solidFill>
                </a:rPr>
                <a:t>Repos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Pipelines</a:t>
              </a:r>
            </a:p>
            <a:p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DEF4C66-3152-BA88-AFA7-81987BCAAF73}"/>
              </a:ext>
            </a:extLst>
          </p:cNvPr>
          <p:cNvGrpSpPr/>
          <p:nvPr/>
        </p:nvGrpSpPr>
        <p:grpSpPr>
          <a:xfrm>
            <a:off x="2789650" y="7807619"/>
            <a:ext cx="7097301" cy="1254064"/>
            <a:chOff x="2789650" y="6862465"/>
            <a:chExt cx="7097301" cy="707886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3548DFC-C317-F7D7-4B3C-5F9690BD0EF1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2022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8E67BE3-766F-F4E7-6E5F-B354AF35468A}"/>
                </a:ext>
              </a:extLst>
            </p:cNvPr>
            <p:cNvSpPr txBox="1"/>
            <p:nvPr/>
          </p:nvSpPr>
          <p:spPr>
            <a:xfrm>
              <a:off x="4090329" y="692059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Config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Settings (Service Connections, </a:t>
              </a:r>
              <a:r>
                <a:rPr lang="pt-BR" sz="1200" dirty="0" err="1">
                  <a:solidFill>
                    <a:schemeClr val="bg1"/>
                  </a:solidFill>
                </a:rPr>
                <a:t>Users</a:t>
              </a:r>
              <a:r>
                <a:rPr lang="pt-BR" sz="1200" dirty="0">
                  <a:solidFill>
                    <a:schemeClr val="bg1"/>
                  </a:solidFill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</a:rPr>
                <a:t>WebHooks</a:t>
              </a:r>
              <a:r>
                <a:rPr lang="pt-BR" sz="1200" dirty="0">
                  <a:solidFill>
                    <a:schemeClr val="bg1"/>
                  </a:solidFill>
                </a:rPr>
                <a:t>, etc.)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56D23A8-91EF-EBBE-D767-DAB337E75BDB}"/>
              </a:ext>
            </a:extLst>
          </p:cNvPr>
          <p:cNvGrpSpPr/>
          <p:nvPr/>
        </p:nvGrpSpPr>
        <p:grpSpPr>
          <a:xfrm>
            <a:off x="2774096" y="8630480"/>
            <a:ext cx="7097301" cy="1254064"/>
            <a:chOff x="2789650" y="6862465"/>
            <a:chExt cx="7097301" cy="70788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00D211D-16F9-4632-4393-50F9F5315B83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FB06BF0-F30D-026D-7168-BF8318742178}"/>
                </a:ext>
              </a:extLst>
            </p:cNvPr>
            <p:cNvSpPr txBox="1"/>
            <p:nvPr/>
          </p:nvSpPr>
          <p:spPr>
            <a:xfrm>
              <a:off x="4090329" y="6956659"/>
              <a:ext cx="5796622" cy="26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</a:rPr>
                <a:t>All</a:t>
              </a:r>
              <a:r>
                <a:rPr lang="pt-BR" sz="1200" dirty="0">
                  <a:solidFill>
                    <a:schemeClr val="bg1"/>
                  </a:solidFill>
                </a:rPr>
                <a:t> Reports in </a:t>
              </a:r>
              <a:r>
                <a:rPr lang="pt-BR" sz="1200" dirty="0" err="1">
                  <a:solidFill>
                    <a:schemeClr val="bg1"/>
                  </a:solidFill>
                </a:rPr>
                <a:t>One</a:t>
              </a:r>
              <a:endParaRPr lang="pt-BR" sz="1200" dirty="0">
                <a:solidFill>
                  <a:schemeClr val="bg1"/>
                </a:solidFill>
              </a:endParaRPr>
            </a:p>
            <a:p>
              <a:r>
                <a:rPr lang="pt-BR" sz="1200" dirty="0" err="1">
                  <a:solidFill>
                    <a:schemeClr val="bg1"/>
                  </a:solidFill>
                </a:rPr>
                <a:t>Offical</a:t>
              </a:r>
              <a:r>
                <a:rPr lang="pt-BR" sz="1200" dirty="0">
                  <a:solidFill>
                    <a:schemeClr val="bg1"/>
                  </a:solidFill>
                </a:rPr>
                <a:t> vídeo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Youtube </a:t>
              </a:r>
              <a:r>
                <a:rPr lang="pt-BR" sz="1200" dirty="0" err="1">
                  <a:solidFill>
                    <a:schemeClr val="bg1"/>
                  </a:solidFill>
                </a:rPr>
                <a:t>Channel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with</a:t>
              </a:r>
              <a:r>
                <a:rPr lang="pt-BR" sz="1200" dirty="0">
                  <a:solidFill>
                    <a:schemeClr val="bg1"/>
                  </a:solidFill>
                </a:rPr>
                <a:t> April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69FBAF3-E0FA-1E6B-A6F9-E978D9A770D8}"/>
              </a:ext>
            </a:extLst>
          </p:cNvPr>
          <p:cNvGrpSpPr/>
          <p:nvPr/>
        </p:nvGrpSpPr>
        <p:grpSpPr>
          <a:xfrm rot="18973364">
            <a:off x="678942" y="4707863"/>
            <a:ext cx="2274316" cy="2274316"/>
            <a:chOff x="876300" y="3898900"/>
            <a:chExt cx="1879600" cy="18796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450A84F-E57A-3141-E271-F7A44B47C7E0}"/>
                </a:ext>
              </a:extLst>
            </p:cNvPr>
            <p:cNvSpPr/>
            <p:nvPr/>
          </p:nvSpPr>
          <p:spPr>
            <a:xfrm>
              <a:off x="1549400" y="4572000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" name="Gráfico 4" descr="Engrenagem única com preenchimento sólido">
              <a:extLst>
                <a:ext uri="{FF2B5EF4-FFF2-40B4-BE49-F238E27FC236}">
                  <a16:creationId xmlns:a16="http://schemas.microsoft.com/office/drawing/2014/main" id="{2A153169-E6AA-FABB-52AE-2CEB0D62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300" y="3898900"/>
              <a:ext cx="1879600" cy="1879600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54305EE-98E1-578F-C1DC-1B975CFC9715}"/>
              </a:ext>
            </a:extLst>
          </p:cNvPr>
          <p:cNvGrpSpPr/>
          <p:nvPr/>
        </p:nvGrpSpPr>
        <p:grpSpPr>
          <a:xfrm>
            <a:off x="2774096" y="9494164"/>
            <a:ext cx="7097301" cy="1254064"/>
            <a:chOff x="2789650" y="6862465"/>
            <a:chExt cx="7097301" cy="707886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B7E6B80-30F4-4205-E249-152496F36EC5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2024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A31406B-42D7-F664-FB7D-A509E31B9B25}"/>
                </a:ext>
              </a:extLst>
            </p:cNvPr>
            <p:cNvSpPr txBox="1"/>
            <p:nvPr/>
          </p:nvSpPr>
          <p:spPr>
            <a:xfrm>
              <a:off x="4090329" y="69351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New design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419F0B0-2A03-CFAA-D61F-8EBCBD068D6E}"/>
              </a:ext>
            </a:extLst>
          </p:cNvPr>
          <p:cNvGrpSpPr/>
          <p:nvPr/>
        </p:nvGrpSpPr>
        <p:grpSpPr>
          <a:xfrm>
            <a:off x="2774096" y="10365572"/>
            <a:ext cx="7097301" cy="1254064"/>
            <a:chOff x="2789650" y="6862465"/>
            <a:chExt cx="7097301" cy="707886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51800530-7ACF-AF55-B719-DB5B60ACD8E5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2025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9052E3A-1CE9-B485-61C4-643CFC90DE19}"/>
                </a:ext>
              </a:extLst>
            </p:cNvPr>
            <p:cNvSpPr txBox="1"/>
            <p:nvPr/>
          </p:nvSpPr>
          <p:spPr>
            <a:xfrm>
              <a:off x="4090329" y="6909427"/>
              <a:ext cx="5796622" cy="15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AI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GitHub Management Reports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6B023C5-F432-64AF-2D52-F2CE65DE2AD8}"/>
              </a:ext>
            </a:extLst>
          </p:cNvPr>
          <p:cNvGrpSpPr/>
          <p:nvPr/>
        </p:nvGrpSpPr>
        <p:grpSpPr>
          <a:xfrm>
            <a:off x="9572631" y="0"/>
            <a:ext cx="2689454" cy="894458"/>
            <a:chOff x="9474308" y="190777"/>
            <a:chExt cx="2689454" cy="894458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758B03AE-EE5E-4615-2D60-5393FD8D43C1}"/>
                </a:ext>
              </a:extLst>
            </p:cNvPr>
            <p:cNvSpPr txBox="1"/>
            <p:nvPr/>
          </p:nvSpPr>
          <p:spPr>
            <a:xfrm>
              <a:off x="9512302" y="190777"/>
              <a:ext cx="2564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Azure </a:t>
              </a:r>
              <a:r>
                <a:rPr lang="pt-BR" sz="1200" dirty="0" err="1">
                  <a:solidFill>
                    <a:schemeClr val="bg1"/>
                  </a:solidFill>
                  <a:latin typeface="Anton" pitchFamily="2" charset="77"/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 Management Reports</a:t>
              </a: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CF9683BB-3E78-382F-0920-C8672EE36F35}"/>
                </a:ext>
              </a:extLst>
            </p:cNvPr>
            <p:cNvGrpSpPr/>
            <p:nvPr/>
          </p:nvGrpSpPr>
          <p:grpSpPr>
            <a:xfrm>
              <a:off x="9474308" y="446759"/>
              <a:ext cx="2689454" cy="638476"/>
              <a:chOff x="8517385" y="1694871"/>
              <a:chExt cx="2689454" cy="638476"/>
            </a:xfrm>
          </p:grpSpPr>
          <p:pic>
            <p:nvPicPr>
              <p:cNvPr id="8" name="Picture 6" descr="Rest Api Icon #292865 - Free Icons Library">
                <a:extLst>
                  <a:ext uri="{FF2B5EF4-FFF2-40B4-BE49-F238E27FC236}">
                    <a16:creationId xmlns:a16="http://schemas.microsoft.com/office/drawing/2014/main" id="{8A12F44A-A74E-DD70-C464-93054F521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7385" y="1740023"/>
                <a:ext cx="593324" cy="593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0" descr="Ícone colorido PowerShell em PNG, SVG">
                <a:extLst>
                  <a:ext uri="{FF2B5EF4-FFF2-40B4-BE49-F238E27FC236}">
                    <a16:creationId xmlns:a16="http://schemas.microsoft.com/office/drawing/2014/main" id="{7734CBED-3123-5C7F-ACCE-C3F8075A22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1297" y="1740023"/>
                <a:ext cx="581241" cy="581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2" descr="SQL Database (SQL Azure)&quot; Icon - Download for free – Iconduck">
                <a:extLst>
                  <a:ext uri="{FF2B5EF4-FFF2-40B4-BE49-F238E27FC236}">
                    <a16:creationId xmlns:a16="http://schemas.microsoft.com/office/drawing/2014/main" id="{22D65341-D352-76DE-0C34-05758DA74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126" y="1760015"/>
                <a:ext cx="547320" cy="57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" descr="Free Microsoft Power Bi 3D Icon - Download Gratuito Eletrodomésticos 3D  Icons | IconScout">
                <a:extLst>
                  <a:ext uri="{FF2B5EF4-FFF2-40B4-BE49-F238E27FC236}">
                    <a16:creationId xmlns:a16="http://schemas.microsoft.com/office/drawing/2014/main" id="{F359EE21-C5DD-0697-F950-31F3C67C6B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0446" y="1694871"/>
                <a:ext cx="626393" cy="626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3898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5EBA5-C5E7-19C1-40BD-27C0E6EE5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7235D91-F70F-7EC4-E9FF-E24360F84CCB}"/>
              </a:ext>
            </a:extLst>
          </p:cNvPr>
          <p:cNvSpPr/>
          <p:nvPr/>
        </p:nvSpPr>
        <p:spPr>
          <a:xfrm>
            <a:off x="0" y="4999448"/>
            <a:ext cx="12192000" cy="7089205"/>
          </a:xfrm>
          <a:prstGeom prst="rect">
            <a:avLst/>
          </a:prstGeom>
          <a:solidFill>
            <a:srgbClr val="FF7C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3B645C-804E-5170-3FF9-69D94D194C4B}"/>
              </a:ext>
            </a:extLst>
          </p:cNvPr>
          <p:cNvSpPr txBox="1"/>
          <p:nvPr/>
        </p:nvSpPr>
        <p:spPr>
          <a:xfrm>
            <a:off x="2804825" y="4315710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>
                <a:solidFill>
                  <a:schemeClr val="bg1"/>
                </a:solidFill>
                <a:latin typeface="Anton" pitchFamily="2" charset="77"/>
              </a:rPr>
              <a:t>Timeline</a:t>
            </a:r>
            <a:endParaRPr lang="pt-BR" sz="4800" dirty="0">
              <a:solidFill>
                <a:schemeClr val="bg1"/>
              </a:solidFill>
              <a:latin typeface="Anton" pitchFamily="2" charset="77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54C061F-ACC5-AFB8-4D84-1A0FE93CF9BE}"/>
              </a:ext>
            </a:extLst>
          </p:cNvPr>
          <p:cNvGrpSpPr/>
          <p:nvPr/>
        </p:nvGrpSpPr>
        <p:grpSpPr>
          <a:xfrm>
            <a:off x="2789650" y="5253887"/>
            <a:ext cx="7081747" cy="1254064"/>
            <a:chOff x="2789650" y="6862465"/>
            <a:chExt cx="7081747" cy="70788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4409B17-B3F7-EBC2-B1AC-D45C78193014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271F411-B419-2B56-1EB8-7332F661FBC1}"/>
                </a:ext>
              </a:extLst>
            </p:cNvPr>
            <p:cNvSpPr txBox="1"/>
            <p:nvPr/>
          </p:nvSpPr>
          <p:spPr>
            <a:xfrm>
              <a:off x="4074775" y="69512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1</a:t>
              </a:r>
              <a:r>
                <a:rPr lang="pt-BR" sz="1200" baseline="30000" dirty="0">
                  <a:solidFill>
                    <a:schemeClr val="bg1"/>
                  </a:solidFill>
                </a:rPr>
                <a:t>st</a:t>
              </a:r>
              <a:r>
                <a:rPr lang="pt-BR" sz="1200" dirty="0">
                  <a:solidFill>
                    <a:schemeClr val="bg1"/>
                  </a:solidFill>
                </a:rPr>
                <a:t> Report - Branch Policies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E3427F7-C3E5-3D23-8DD3-FEB479A24A9C}"/>
              </a:ext>
            </a:extLst>
          </p:cNvPr>
          <p:cNvGrpSpPr/>
          <p:nvPr/>
        </p:nvGrpSpPr>
        <p:grpSpPr>
          <a:xfrm>
            <a:off x="2805042" y="6084864"/>
            <a:ext cx="7097301" cy="1254064"/>
            <a:chOff x="2789650" y="6862465"/>
            <a:chExt cx="7097301" cy="70788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E0B8341-BFA7-015F-E9FF-0A760B808900}"/>
                </a:ext>
              </a:extLst>
            </p:cNvPr>
            <p:cNvSpPr txBox="1"/>
            <p:nvPr/>
          </p:nvSpPr>
          <p:spPr>
            <a:xfrm>
              <a:off x="2789650" y="6862465"/>
              <a:ext cx="1114408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9A46D67-0A05-0ED7-ED44-91470F6473EB}"/>
                </a:ext>
              </a:extLst>
            </p:cNvPr>
            <p:cNvSpPr txBox="1"/>
            <p:nvPr/>
          </p:nvSpPr>
          <p:spPr>
            <a:xfrm>
              <a:off x="4090329" y="695146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Boards, </a:t>
              </a:r>
              <a:r>
                <a:rPr lang="pt-BR" sz="1200" dirty="0" err="1">
                  <a:solidFill>
                    <a:schemeClr val="bg1"/>
                  </a:solidFill>
                </a:rPr>
                <a:t>Repos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Pipelines</a:t>
              </a:r>
            </a:p>
            <a:p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97A18FE-201A-34CE-EDAB-C67FE96A7997}"/>
              </a:ext>
            </a:extLst>
          </p:cNvPr>
          <p:cNvGrpSpPr/>
          <p:nvPr/>
        </p:nvGrpSpPr>
        <p:grpSpPr>
          <a:xfrm>
            <a:off x="2789650" y="6962045"/>
            <a:ext cx="7097301" cy="1254064"/>
            <a:chOff x="2789650" y="6862465"/>
            <a:chExt cx="7097301" cy="707886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E25AF17-0411-90EA-CFA7-579989456A23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2022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7C0E0E3-ED46-BE74-A7B1-CD4BF4E6BF56}"/>
                </a:ext>
              </a:extLst>
            </p:cNvPr>
            <p:cNvSpPr txBox="1"/>
            <p:nvPr/>
          </p:nvSpPr>
          <p:spPr>
            <a:xfrm>
              <a:off x="4090329" y="692059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Config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Settings (Service Connections, </a:t>
              </a:r>
              <a:r>
                <a:rPr lang="pt-BR" sz="1200" dirty="0" err="1">
                  <a:solidFill>
                    <a:schemeClr val="bg1"/>
                  </a:solidFill>
                </a:rPr>
                <a:t>Users</a:t>
              </a:r>
              <a:r>
                <a:rPr lang="pt-BR" sz="1200" dirty="0">
                  <a:solidFill>
                    <a:schemeClr val="bg1"/>
                  </a:solidFill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</a:rPr>
                <a:t>WebHooks</a:t>
              </a:r>
              <a:r>
                <a:rPr lang="pt-BR" sz="1200" dirty="0">
                  <a:solidFill>
                    <a:schemeClr val="bg1"/>
                  </a:solidFill>
                </a:rPr>
                <a:t>, etc.)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7A3F8DC-9D82-3C2A-488D-2CF8A35F1897}"/>
              </a:ext>
            </a:extLst>
          </p:cNvPr>
          <p:cNvGrpSpPr/>
          <p:nvPr/>
        </p:nvGrpSpPr>
        <p:grpSpPr>
          <a:xfrm>
            <a:off x="2774096" y="7784906"/>
            <a:ext cx="7097301" cy="1254064"/>
            <a:chOff x="2789650" y="6862465"/>
            <a:chExt cx="7097301" cy="70788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667B4D6-97C3-4B17-759F-A738BBADA104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0D93E35-4C95-CF4D-A77A-3C8C0EE0C9A1}"/>
                </a:ext>
              </a:extLst>
            </p:cNvPr>
            <p:cNvSpPr txBox="1"/>
            <p:nvPr/>
          </p:nvSpPr>
          <p:spPr>
            <a:xfrm>
              <a:off x="4090329" y="6956659"/>
              <a:ext cx="5796622" cy="26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</a:rPr>
                <a:t>All</a:t>
              </a:r>
              <a:r>
                <a:rPr lang="pt-BR" sz="1200" dirty="0">
                  <a:solidFill>
                    <a:schemeClr val="bg1"/>
                  </a:solidFill>
                </a:rPr>
                <a:t> Reports in </a:t>
              </a:r>
              <a:r>
                <a:rPr lang="pt-BR" sz="1200" dirty="0" err="1">
                  <a:solidFill>
                    <a:schemeClr val="bg1"/>
                  </a:solidFill>
                </a:rPr>
                <a:t>One</a:t>
              </a:r>
              <a:endParaRPr lang="pt-BR" sz="1200" dirty="0">
                <a:solidFill>
                  <a:schemeClr val="bg1"/>
                </a:solidFill>
              </a:endParaRPr>
            </a:p>
            <a:p>
              <a:r>
                <a:rPr lang="pt-BR" sz="1200" dirty="0" err="1">
                  <a:solidFill>
                    <a:schemeClr val="bg1"/>
                  </a:solidFill>
                </a:rPr>
                <a:t>Offical</a:t>
              </a:r>
              <a:r>
                <a:rPr lang="pt-BR" sz="1200" dirty="0">
                  <a:solidFill>
                    <a:schemeClr val="bg1"/>
                  </a:solidFill>
                </a:rPr>
                <a:t> vídeo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Youtube </a:t>
              </a:r>
              <a:r>
                <a:rPr lang="pt-BR" sz="1200" dirty="0" err="1">
                  <a:solidFill>
                    <a:schemeClr val="bg1"/>
                  </a:solidFill>
                </a:rPr>
                <a:t>Channel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with</a:t>
              </a:r>
              <a:r>
                <a:rPr lang="pt-BR" sz="1200" dirty="0">
                  <a:solidFill>
                    <a:schemeClr val="bg1"/>
                  </a:solidFill>
                </a:rPr>
                <a:t> April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2D01E1D-99FB-CBC6-19BE-45DF8721EE29}"/>
              </a:ext>
            </a:extLst>
          </p:cNvPr>
          <p:cNvGrpSpPr/>
          <p:nvPr/>
        </p:nvGrpSpPr>
        <p:grpSpPr>
          <a:xfrm>
            <a:off x="2774096" y="8648590"/>
            <a:ext cx="7097301" cy="1254064"/>
            <a:chOff x="2789650" y="6862465"/>
            <a:chExt cx="7097301" cy="707886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1BEBFE7-1A05-19ED-3F86-E791B7805864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2024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57CD6E85-7D8A-240F-06E4-05729C19FD8F}"/>
                </a:ext>
              </a:extLst>
            </p:cNvPr>
            <p:cNvSpPr txBox="1"/>
            <p:nvPr/>
          </p:nvSpPr>
          <p:spPr>
            <a:xfrm>
              <a:off x="4090329" y="69351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New design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7E6145-9A47-92A7-D2E7-74C4BD5E4D05}"/>
              </a:ext>
            </a:extLst>
          </p:cNvPr>
          <p:cNvGrpSpPr/>
          <p:nvPr/>
        </p:nvGrpSpPr>
        <p:grpSpPr>
          <a:xfrm>
            <a:off x="2774096" y="9519998"/>
            <a:ext cx="7097301" cy="1254064"/>
            <a:chOff x="2789650" y="6862465"/>
            <a:chExt cx="7097301" cy="707886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BD1BF61D-3085-2A1A-096B-1DFD2D775747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2025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6AF9378-6F76-915B-4BD0-DDADA6AB078E}"/>
                </a:ext>
              </a:extLst>
            </p:cNvPr>
            <p:cNvSpPr txBox="1"/>
            <p:nvPr/>
          </p:nvSpPr>
          <p:spPr>
            <a:xfrm>
              <a:off x="4090329" y="6909427"/>
              <a:ext cx="5796622" cy="15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AI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GitHub Management Reports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3E94438-F08E-1673-9A9D-9A2BDF3AB909}"/>
              </a:ext>
            </a:extLst>
          </p:cNvPr>
          <p:cNvGrpSpPr/>
          <p:nvPr/>
        </p:nvGrpSpPr>
        <p:grpSpPr>
          <a:xfrm>
            <a:off x="9572631" y="0"/>
            <a:ext cx="2689454" cy="894458"/>
            <a:chOff x="9474308" y="190777"/>
            <a:chExt cx="2689454" cy="894458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8266B704-995D-BAE3-AE68-3D4CEB015AE1}"/>
                </a:ext>
              </a:extLst>
            </p:cNvPr>
            <p:cNvSpPr txBox="1"/>
            <p:nvPr/>
          </p:nvSpPr>
          <p:spPr>
            <a:xfrm>
              <a:off x="9512302" y="190777"/>
              <a:ext cx="2564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Azure </a:t>
              </a:r>
              <a:r>
                <a:rPr lang="pt-BR" sz="1200" dirty="0" err="1">
                  <a:solidFill>
                    <a:schemeClr val="bg1"/>
                  </a:solidFill>
                  <a:latin typeface="Anton" pitchFamily="2" charset="77"/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 Management Reports</a:t>
              </a:r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787FE4EA-CD09-72D1-32BF-4B595123E4CE}"/>
                </a:ext>
              </a:extLst>
            </p:cNvPr>
            <p:cNvGrpSpPr/>
            <p:nvPr/>
          </p:nvGrpSpPr>
          <p:grpSpPr>
            <a:xfrm>
              <a:off x="9474308" y="446759"/>
              <a:ext cx="2689454" cy="638476"/>
              <a:chOff x="8517385" y="1694871"/>
              <a:chExt cx="2689454" cy="638476"/>
            </a:xfrm>
          </p:grpSpPr>
          <p:pic>
            <p:nvPicPr>
              <p:cNvPr id="42" name="Picture 6" descr="Rest Api Icon #292865 - Free Icons Library">
                <a:extLst>
                  <a:ext uri="{FF2B5EF4-FFF2-40B4-BE49-F238E27FC236}">
                    <a16:creationId xmlns:a16="http://schemas.microsoft.com/office/drawing/2014/main" id="{F887B7FE-CF44-9F13-B4C6-EA6E65BF25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7385" y="1740023"/>
                <a:ext cx="593324" cy="593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Ícone colorido PowerShell em PNG, SVG">
                <a:extLst>
                  <a:ext uri="{FF2B5EF4-FFF2-40B4-BE49-F238E27FC236}">
                    <a16:creationId xmlns:a16="http://schemas.microsoft.com/office/drawing/2014/main" id="{7CC43800-90AF-9980-E4F9-FEB07D45A1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1297" y="1740023"/>
                <a:ext cx="581241" cy="581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2" descr="SQL Database (SQL Azure)&quot; Icon - Download for free – Iconduck">
                <a:extLst>
                  <a:ext uri="{FF2B5EF4-FFF2-40B4-BE49-F238E27FC236}">
                    <a16:creationId xmlns:a16="http://schemas.microsoft.com/office/drawing/2014/main" id="{1A37BB2D-8D88-7DF8-3989-ECD4E63EF3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126" y="1760015"/>
                <a:ext cx="547320" cy="57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4" descr="Free Microsoft Power Bi 3D Icon - Download Gratuito Eletrodomésticos 3D  Icons | IconScout">
                <a:extLst>
                  <a:ext uri="{FF2B5EF4-FFF2-40B4-BE49-F238E27FC236}">
                    <a16:creationId xmlns:a16="http://schemas.microsoft.com/office/drawing/2014/main" id="{3AFB770F-23E8-43EF-D44C-E75D284112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0446" y="1694871"/>
                <a:ext cx="626393" cy="626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8874EBBD-738E-EE47-304D-EF322424BAC3}"/>
              </a:ext>
            </a:extLst>
          </p:cNvPr>
          <p:cNvGrpSpPr/>
          <p:nvPr/>
        </p:nvGrpSpPr>
        <p:grpSpPr>
          <a:xfrm rot="20885882">
            <a:off x="711484" y="3862290"/>
            <a:ext cx="2274316" cy="2274316"/>
            <a:chOff x="876300" y="3898900"/>
            <a:chExt cx="1879600" cy="18796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7234591-D2DF-C659-ABD7-CB2ACF883207}"/>
                </a:ext>
              </a:extLst>
            </p:cNvPr>
            <p:cNvSpPr/>
            <p:nvPr/>
          </p:nvSpPr>
          <p:spPr>
            <a:xfrm>
              <a:off x="1549400" y="4572000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8" name="Gráfico 47" descr="Engrenagem única com preenchimento sólido">
              <a:extLst>
                <a:ext uri="{FF2B5EF4-FFF2-40B4-BE49-F238E27FC236}">
                  <a16:creationId xmlns:a16="http://schemas.microsoft.com/office/drawing/2014/main" id="{4C4E2294-906E-2A01-B130-168D7DF7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00" y="3898900"/>
              <a:ext cx="1879600" cy="187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249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D076B6-7DD3-DF48-C457-82D7DA601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C60DE48-9276-1ECE-8145-AAD15A47DD5F}"/>
              </a:ext>
            </a:extLst>
          </p:cNvPr>
          <p:cNvSpPr/>
          <p:nvPr/>
        </p:nvSpPr>
        <p:spPr>
          <a:xfrm>
            <a:off x="0" y="4232533"/>
            <a:ext cx="12192000" cy="7089205"/>
          </a:xfrm>
          <a:prstGeom prst="rect">
            <a:avLst/>
          </a:prstGeom>
          <a:solidFill>
            <a:srgbClr val="FF7C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25745F-F604-FD50-5580-29E1C01BD419}"/>
              </a:ext>
            </a:extLst>
          </p:cNvPr>
          <p:cNvSpPr txBox="1"/>
          <p:nvPr/>
        </p:nvSpPr>
        <p:spPr>
          <a:xfrm>
            <a:off x="2804825" y="3548795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>
                <a:solidFill>
                  <a:schemeClr val="bg1"/>
                </a:solidFill>
                <a:latin typeface="Anton" pitchFamily="2" charset="77"/>
              </a:rPr>
              <a:t>Timeline</a:t>
            </a:r>
            <a:endParaRPr lang="pt-BR" sz="4800" dirty="0">
              <a:solidFill>
                <a:schemeClr val="bg1"/>
              </a:solidFill>
              <a:latin typeface="Anton" pitchFamily="2" charset="77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749746B-FEFD-DE74-470C-F063AB6191D9}"/>
              </a:ext>
            </a:extLst>
          </p:cNvPr>
          <p:cNvGrpSpPr/>
          <p:nvPr/>
        </p:nvGrpSpPr>
        <p:grpSpPr>
          <a:xfrm>
            <a:off x="2789650" y="4486972"/>
            <a:ext cx="7081747" cy="1254064"/>
            <a:chOff x="2789650" y="6862465"/>
            <a:chExt cx="7081747" cy="70788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0EA8A5A3-8DE7-0BB9-839A-BB83ADC82E5A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EB49E27-D7A4-19C1-4ED1-C4254389206D}"/>
                </a:ext>
              </a:extLst>
            </p:cNvPr>
            <p:cNvSpPr txBox="1"/>
            <p:nvPr/>
          </p:nvSpPr>
          <p:spPr>
            <a:xfrm>
              <a:off x="4074775" y="69512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1</a:t>
              </a:r>
              <a:r>
                <a:rPr lang="pt-BR" sz="1200" baseline="30000" dirty="0">
                  <a:solidFill>
                    <a:schemeClr val="bg1"/>
                  </a:solidFill>
                </a:rPr>
                <a:t>st</a:t>
              </a:r>
              <a:r>
                <a:rPr lang="pt-BR" sz="1200" dirty="0">
                  <a:solidFill>
                    <a:schemeClr val="bg1"/>
                  </a:solidFill>
                </a:rPr>
                <a:t> Report - Branch Policies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4E6A775-D1D1-153E-AA4B-234691A97833}"/>
              </a:ext>
            </a:extLst>
          </p:cNvPr>
          <p:cNvGrpSpPr/>
          <p:nvPr/>
        </p:nvGrpSpPr>
        <p:grpSpPr>
          <a:xfrm>
            <a:off x="2805042" y="5317949"/>
            <a:ext cx="7097301" cy="1254064"/>
            <a:chOff x="2789650" y="6862465"/>
            <a:chExt cx="7097301" cy="70788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D774B94-27FA-F004-C90E-355E350B2981}"/>
                </a:ext>
              </a:extLst>
            </p:cNvPr>
            <p:cNvSpPr txBox="1"/>
            <p:nvPr/>
          </p:nvSpPr>
          <p:spPr>
            <a:xfrm>
              <a:off x="2789650" y="6862465"/>
              <a:ext cx="1114408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474E738-AD63-83A4-9FBD-5FB50B5AA931}"/>
                </a:ext>
              </a:extLst>
            </p:cNvPr>
            <p:cNvSpPr txBox="1"/>
            <p:nvPr/>
          </p:nvSpPr>
          <p:spPr>
            <a:xfrm>
              <a:off x="4090329" y="695146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Boards, </a:t>
              </a:r>
              <a:r>
                <a:rPr lang="pt-BR" sz="1200" dirty="0" err="1">
                  <a:solidFill>
                    <a:schemeClr val="bg1"/>
                  </a:solidFill>
                </a:rPr>
                <a:t>Repos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Pipelines</a:t>
              </a:r>
            </a:p>
            <a:p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814DBAE-390A-085C-B8F8-DF6DAE02ED53}"/>
              </a:ext>
            </a:extLst>
          </p:cNvPr>
          <p:cNvGrpSpPr/>
          <p:nvPr/>
        </p:nvGrpSpPr>
        <p:grpSpPr>
          <a:xfrm>
            <a:off x="2789650" y="6195130"/>
            <a:ext cx="7097301" cy="1254064"/>
            <a:chOff x="2789650" y="6862465"/>
            <a:chExt cx="7097301" cy="707886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51AB7B3-129D-A30F-805C-1C87A117F772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2022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A0C28B8-BF3A-225B-6BF8-635813723429}"/>
                </a:ext>
              </a:extLst>
            </p:cNvPr>
            <p:cNvSpPr txBox="1"/>
            <p:nvPr/>
          </p:nvSpPr>
          <p:spPr>
            <a:xfrm>
              <a:off x="4090329" y="692059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Config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Settings (Service Connections, </a:t>
              </a:r>
              <a:r>
                <a:rPr lang="pt-BR" sz="1200" dirty="0" err="1">
                  <a:solidFill>
                    <a:schemeClr val="bg1"/>
                  </a:solidFill>
                </a:rPr>
                <a:t>Users</a:t>
              </a:r>
              <a:r>
                <a:rPr lang="pt-BR" sz="1200" dirty="0">
                  <a:solidFill>
                    <a:schemeClr val="bg1"/>
                  </a:solidFill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</a:rPr>
                <a:t>WebHooks</a:t>
              </a:r>
              <a:r>
                <a:rPr lang="pt-BR" sz="1200" dirty="0">
                  <a:solidFill>
                    <a:schemeClr val="bg1"/>
                  </a:solidFill>
                </a:rPr>
                <a:t>, etc.)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68F639F-AE78-B017-8838-A3CF4FE479BF}"/>
              </a:ext>
            </a:extLst>
          </p:cNvPr>
          <p:cNvGrpSpPr/>
          <p:nvPr/>
        </p:nvGrpSpPr>
        <p:grpSpPr>
          <a:xfrm>
            <a:off x="2774096" y="7017991"/>
            <a:ext cx="7097301" cy="1254064"/>
            <a:chOff x="2789650" y="6862465"/>
            <a:chExt cx="7097301" cy="70788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9B1D756-6A0D-4295-AC66-D0C5F2813D4C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93C8C12-0E67-57A6-7CE3-8E823AF6C551}"/>
                </a:ext>
              </a:extLst>
            </p:cNvPr>
            <p:cNvSpPr txBox="1"/>
            <p:nvPr/>
          </p:nvSpPr>
          <p:spPr>
            <a:xfrm>
              <a:off x="4090329" y="6956659"/>
              <a:ext cx="5796622" cy="26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</a:rPr>
                <a:t>All</a:t>
              </a:r>
              <a:r>
                <a:rPr lang="pt-BR" sz="1200" dirty="0">
                  <a:solidFill>
                    <a:schemeClr val="bg1"/>
                  </a:solidFill>
                </a:rPr>
                <a:t> Reports in </a:t>
              </a:r>
              <a:r>
                <a:rPr lang="pt-BR" sz="1200" dirty="0" err="1">
                  <a:solidFill>
                    <a:schemeClr val="bg1"/>
                  </a:solidFill>
                </a:rPr>
                <a:t>One</a:t>
              </a:r>
              <a:endParaRPr lang="pt-BR" sz="1200" dirty="0">
                <a:solidFill>
                  <a:schemeClr val="bg1"/>
                </a:solidFill>
              </a:endParaRPr>
            </a:p>
            <a:p>
              <a:r>
                <a:rPr lang="pt-BR" sz="1200" dirty="0" err="1">
                  <a:solidFill>
                    <a:schemeClr val="bg1"/>
                  </a:solidFill>
                </a:rPr>
                <a:t>Offical</a:t>
              </a:r>
              <a:r>
                <a:rPr lang="pt-BR" sz="1200" dirty="0">
                  <a:solidFill>
                    <a:schemeClr val="bg1"/>
                  </a:solidFill>
                </a:rPr>
                <a:t> vídeo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Youtube </a:t>
              </a:r>
              <a:r>
                <a:rPr lang="pt-BR" sz="1200" dirty="0" err="1">
                  <a:solidFill>
                    <a:schemeClr val="bg1"/>
                  </a:solidFill>
                </a:rPr>
                <a:t>Channel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with</a:t>
              </a:r>
              <a:r>
                <a:rPr lang="pt-BR" sz="1200" dirty="0">
                  <a:solidFill>
                    <a:schemeClr val="bg1"/>
                  </a:solidFill>
                </a:rPr>
                <a:t> April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D7B640A-11B3-1E8E-0DD3-293CE6DD7E62}"/>
              </a:ext>
            </a:extLst>
          </p:cNvPr>
          <p:cNvGrpSpPr/>
          <p:nvPr/>
        </p:nvGrpSpPr>
        <p:grpSpPr>
          <a:xfrm>
            <a:off x="2774096" y="7881675"/>
            <a:ext cx="7097301" cy="1254064"/>
            <a:chOff x="2789650" y="6862465"/>
            <a:chExt cx="7097301" cy="707886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709DE63-34CF-3E1F-E724-DE005F878DDF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2024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CE5142B-B250-E1C4-F8F5-607AD5AA0317}"/>
                </a:ext>
              </a:extLst>
            </p:cNvPr>
            <p:cNvSpPr txBox="1"/>
            <p:nvPr/>
          </p:nvSpPr>
          <p:spPr>
            <a:xfrm>
              <a:off x="4090329" y="69351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New design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2A2780D-AFD8-821E-DD5D-10101214CC6E}"/>
              </a:ext>
            </a:extLst>
          </p:cNvPr>
          <p:cNvGrpSpPr/>
          <p:nvPr/>
        </p:nvGrpSpPr>
        <p:grpSpPr>
          <a:xfrm>
            <a:off x="2774096" y="8753083"/>
            <a:ext cx="7097301" cy="1254064"/>
            <a:chOff x="2789650" y="6862465"/>
            <a:chExt cx="7097301" cy="707886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DC293BE-2FE1-C93B-D05D-AFAB4BAA3889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2025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C90C1A46-D20E-F112-DC2A-7610DCCFAC1B}"/>
                </a:ext>
              </a:extLst>
            </p:cNvPr>
            <p:cNvSpPr txBox="1"/>
            <p:nvPr/>
          </p:nvSpPr>
          <p:spPr>
            <a:xfrm>
              <a:off x="4090329" y="6909427"/>
              <a:ext cx="5796622" cy="15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AI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GitHub Management Reports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58A9EED-66EF-32BD-E4AB-339BAF182DFE}"/>
              </a:ext>
            </a:extLst>
          </p:cNvPr>
          <p:cNvGrpSpPr/>
          <p:nvPr/>
        </p:nvGrpSpPr>
        <p:grpSpPr>
          <a:xfrm>
            <a:off x="9572631" y="0"/>
            <a:ext cx="2689454" cy="894458"/>
            <a:chOff x="9474308" y="190777"/>
            <a:chExt cx="2689454" cy="894458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630872E-9E2C-2B1D-FD61-05FAB84B11B2}"/>
                </a:ext>
              </a:extLst>
            </p:cNvPr>
            <p:cNvSpPr txBox="1"/>
            <p:nvPr/>
          </p:nvSpPr>
          <p:spPr>
            <a:xfrm>
              <a:off x="9512302" y="190777"/>
              <a:ext cx="2564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Azure </a:t>
              </a:r>
              <a:r>
                <a:rPr lang="pt-BR" sz="1200" dirty="0" err="1">
                  <a:solidFill>
                    <a:schemeClr val="bg1"/>
                  </a:solidFill>
                  <a:latin typeface="Anton" pitchFamily="2" charset="77"/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 Management Reports</a:t>
              </a: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25833646-AB1C-914B-8FB0-DABB656111D5}"/>
                </a:ext>
              </a:extLst>
            </p:cNvPr>
            <p:cNvGrpSpPr/>
            <p:nvPr/>
          </p:nvGrpSpPr>
          <p:grpSpPr>
            <a:xfrm>
              <a:off x="9474308" y="446759"/>
              <a:ext cx="2689454" cy="638476"/>
              <a:chOff x="8517385" y="1694871"/>
              <a:chExt cx="2689454" cy="638476"/>
            </a:xfrm>
          </p:grpSpPr>
          <p:pic>
            <p:nvPicPr>
              <p:cNvPr id="35" name="Picture 6" descr="Rest Api Icon #292865 - Free Icons Library">
                <a:extLst>
                  <a:ext uri="{FF2B5EF4-FFF2-40B4-BE49-F238E27FC236}">
                    <a16:creationId xmlns:a16="http://schemas.microsoft.com/office/drawing/2014/main" id="{448CF92B-C55E-3F42-46E2-D22A28EFCA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7385" y="1740023"/>
                <a:ext cx="593324" cy="593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0" descr="Ícone colorido PowerShell em PNG, SVG">
                <a:extLst>
                  <a:ext uri="{FF2B5EF4-FFF2-40B4-BE49-F238E27FC236}">
                    <a16:creationId xmlns:a16="http://schemas.microsoft.com/office/drawing/2014/main" id="{2C40F720-7922-782D-1059-C5DC5B924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1297" y="1740023"/>
                <a:ext cx="581241" cy="581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2" descr="SQL Database (SQL Azure)&quot; Icon - Download for free – Iconduck">
                <a:extLst>
                  <a:ext uri="{FF2B5EF4-FFF2-40B4-BE49-F238E27FC236}">
                    <a16:creationId xmlns:a16="http://schemas.microsoft.com/office/drawing/2014/main" id="{3ED2DDA8-DE4E-9965-EA7B-2796D1172B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126" y="1760015"/>
                <a:ext cx="547320" cy="57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4" descr="Free Microsoft Power Bi 3D Icon - Download Gratuito Eletrodomésticos 3D  Icons | IconScout">
                <a:extLst>
                  <a:ext uri="{FF2B5EF4-FFF2-40B4-BE49-F238E27FC236}">
                    <a16:creationId xmlns:a16="http://schemas.microsoft.com/office/drawing/2014/main" id="{B7F9A4DF-BED5-F08E-6FFE-C29DCA930F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0446" y="1694871"/>
                <a:ext cx="626393" cy="626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D7C7B86-CECF-EA15-3AB1-64BA0815C69B}"/>
              </a:ext>
            </a:extLst>
          </p:cNvPr>
          <p:cNvGrpSpPr/>
          <p:nvPr/>
        </p:nvGrpSpPr>
        <p:grpSpPr>
          <a:xfrm rot="938266">
            <a:off x="694517" y="3007945"/>
            <a:ext cx="2274316" cy="2274316"/>
            <a:chOff x="876300" y="3898900"/>
            <a:chExt cx="1879600" cy="18796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EFD285-85AE-FA2E-9136-CC3BD8F79E99}"/>
                </a:ext>
              </a:extLst>
            </p:cNvPr>
            <p:cNvSpPr/>
            <p:nvPr/>
          </p:nvSpPr>
          <p:spPr>
            <a:xfrm>
              <a:off x="1549400" y="4572000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1" name="Gráfico 40" descr="Engrenagem única com preenchimento sólido">
              <a:extLst>
                <a:ext uri="{FF2B5EF4-FFF2-40B4-BE49-F238E27FC236}">
                  <a16:creationId xmlns:a16="http://schemas.microsoft.com/office/drawing/2014/main" id="{88D7D494-4B21-A5E9-640B-DE949D327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00" y="3898900"/>
              <a:ext cx="1879600" cy="187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89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F2892-037F-ADA6-7377-688D9AEA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2A0B423-9AF6-4DFB-490E-0302309FDA47}"/>
              </a:ext>
            </a:extLst>
          </p:cNvPr>
          <p:cNvSpPr/>
          <p:nvPr/>
        </p:nvSpPr>
        <p:spPr>
          <a:xfrm>
            <a:off x="0" y="3288636"/>
            <a:ext cx="12192000" cy="7089205"/>
          </a:xfrm>
          <a:prstGeom prst="rect">
            <a:avLst/>
          </a:prstGeom>
          <a:solidFill>
            <a:srgbClr val="FF7C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ED5D48-0CF9-428F-6409-F5477D66C10A}"/>
              </a:ext>
            </a:extLst>
          </p:cNvPr>
          <p:cNvSpPr txBox="1"/>
          <p:nvPr/>
        </p:nvSpPr>
        <p:spPr>
          <a:xfrm>
            <a:off x="2804825" y="2604898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>
                <a:solidFill>
                  <a:schemeClr val="bg1"/>
                </a:solidFill>
                <a:latin typeface="Anton" pitchFamily="2" charset="77"/>
              </a:rPr>
              <a:t>Timeline</a:t>
            </a:r>
            <a:endParaRPr lang="pt-BR" sz="4800" dirty="0">
              <a:solidFill>
                <a:schemeClr val="bg1"/>
              </a:solidFill>
              <a:latin typeface="Anton" pitchFamily="2" charset="77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FB3B68C-661A-7FED-7E49-32C56D72BC4E}"/>
              </a:ext>
            </a:extLst>
          </p:cNvPr>
          <p:cNvGrpSpPr/>
          <p:nvPr/>
        </p:nvGrpSpPr>
        <p:grpSpPr>
          <a:xfrm>
            <a:off x="2789650" y="3543075"/>
            <a:ext cx="7081747" cy="1254064"/>
            <a:chOff x="2789650" y="6862465"/>
            <a:chExt cx="7081747" cy="70788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84B68CD3-6E9B-C84D-99CF-A68F903A732D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94DCFB6-FF5E-A06F-B6B7-17235B322CF3}"/>
                </a:ext>
              </a:extLst>
            </p:cNvPr>
            <p:cNvSpPr txBox="1"/>
            <p:nvPr/>
          </p:nvSpPr>
          <p:spPr>
            <a:xfrm>
              <a:off x="4074775" y="69512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1</a:t>
              </a:r>
              <a:r>
                <a:rPr lang="pt-BR" sz="1200" baseline="30000" dirty="0">
                  <a:solidFill>
                    <a:schemeClr val="bg1"/>
                  </a:solidFill>
                </a:rPr>
                <a:t>st</a:t>
              </a:r>
              <a:r>
                <a:rPr lang="pt-BR" sz="1200" dirty="0">
                  <a:solidFill>
                    <a:schemeClr val="bg1"/>
                  </a:solidFill>
                </a:rPr>
                <a:t> Report - Branch Policies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DE6F476-67A1-D4E8-416B-E1F6A259138F}"/>
              </a:ext>
            </a:extLst>
          </p:cNvPr>
          <p:cNvGrpSpPr/>
          <p:nvPr/>
        </p:nvGrpSpPr>
        <p:grpSpPr>
          <a:xfrm>
            <a:off x="2805042" y="4374052"/>
            <a:ext cx="7097301" cy="1254064"/>
            <a:chOff x="2789650" y="6862465"/>
            <a:chExt cx="7097301" cy="70788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65D0960-6F30-2424-AFD0-BA2C28D7CF6E}"/>
                </a:ext>
              </a:extLst>
            </p:cNvPr>
            <p:cNvSpPr txBox="1"/>
            <p:nvPr/>
          </p:nvSpPr>
          <p:spPr>
            <a:xfrm>
              <a:off x="2789650" y="6862465"/>
              <a:ext cx="1114408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94B2497-B44C-9AD7-F58F-8A9FA0866017}"/>
                </a:ext>
              </a:extLst>
            </p:cNvPr>
            <p:cNvSpPr txBox="1"/>
            <p:nvPr/>
          </p:nvSpPr>
          <p:spPr>
            <a:xfrm>
              <a:off x="4090329" y="695146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Boards, </a:t>
              </a:r>
              <a:r>
                <a:rPr lang="pt-BR" sz="1200" dirty="0" err="1">
                  <a:solidFill>
                    <a:schemeClr val="bg1"/>
                  </a:solidFill>
                </a:rPr>
                <a:t>Repos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Pipelines</a:t>
              </a:r>
            </a:p>
            <a:p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AB233E1-A22F-3477-6E0B-566BB21E0CA3}"/>
              </a:ext>
            </a:extLst>
          </p:cNvPr>
          <p:cNvGrpSpPr/>
          <p:nvPr/>
        </p:nvGrpSpPr>
        <p:grpSpPr>
          <a:xfrm>
            <a:off x="2789650" y="5251233"/>
            <a:ext cx="7097301" cy="1254064"/>
            <a:chOff x="2789650" y="6862465"/>
            <a:chExt cx="7097301" cy="707886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F6EB018-57D2-0823-05BB-D5A1EC99F382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2022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6F98FD6-5C76-B128-DFD9-B942325456E4}"/>
                </a:ext>
              </a:extLst>
            </p:cNvPr>
            <p:cNvSpPr txBox="1"/>
            <p:nvPr/>
          </p:nvSpPr>
          <p:spPr>
            <a:xfrm>
              <a:off x="4090329" y="692059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Config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Settings (Service Connections, </a:t>
              </a:r>
              <a:r>
                <a:rPr lang="pt-BR" sz="1200" dirty="0" err="1">
                  <a:solidFill>
                    <a:schemeClr val="bg1"/>
                  </a:solidFill>
                </a:rPr>
                <a:t>Users</a:t>
              </a:r>
              <a:r>
                <a:rPr lang="pt-BR" sz="1200" dirty="0">
                  <a:solidFill>
                    <a:schemeClr val="bg1"/>
                  </a:solidFill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</a:rPr>
                <a:t>WebHooks</a:t>
              </a:r>
              <a:r>
                <a:rPr lang="pt-BR" sz="1200" dirty="0">
                  <a:solidFill>
                    <a:schemeClr val="bg1"/>
                  </a:solidFill>
                </a:rPr>
                <a:t>, etc.)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127D0B0-80AB-62F1-C494-D969EB9D3F54}"/>
              </a:ext>
            </a:extLst>
          </p:cNvPr>
          <p:cNvGrpSpPr/>
          <p:nvPr/>
        </p:nvGrpSpPr>
        <p:grpSpPr>
          <a:xfrm>
            <a:off x="2774096" y="6074094"/>
            <a:ext cx="7097301" cy="1254064"/>
            <a:chOff x="2789650" y="6862465"/>
            <a:chExt cx="7097301" cy="70788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E80C079-ACFF-0A65-DCB6-0F3339F5F218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AAA5E34-CAAB-B801-EFE4-51318248FBDA}"/>
                </a:ext>
              </a:extLst>
            </p:cNvPr>
            <p:cNvSpPr txBox="1"/>
            <p:nvPr/>
          </p:nvSpPr>
          <p:spPr>
            <a:xfrm>
              <a:off x="4090329" y="6956659"/>
              <a:ext cx="5796622" cy="26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</a:rPr>
                <a:t>All</a:t>
              </a:r>
              <a:r>
                <a:rPr lang="pt-BR" sz="1200" dirty="0">
                  <a:solidFill>
                    <a:schemeClr val="bg1"/>
                  </a:solidFill>
                </a:rPr>
                <a:t> Reports in </a:t>
              </a:r>
              <a:r>
                <a:rPr lang="pt-BR" sz="1200" dirty="0" err="1">
                  <a:solidFill>
                    <a:schemeClr val="bg1"/>
                  </a:solidFill>
                </a:rPr>
                <a:t>One</a:t>
              </a:r>
              <a:endParaRPr lang="pt-BR" sz="1200" dirty="0">
                <a:solidFill>
                  <a:schemeClr val="bg1"/>
                </a:solidFill>
              </a:endParaRPr>
            </a:p>
            <a:p>
              <a:r>
                <a:rPr lang="pt-BR" sz="1200" dirty="0" err="1">
                  <a:solidFill>
                    <a:schemeClr val="bg1"/>
                  </a:solidFill>
                </a:rPr>
                <a:t>Offical</a:t>
              </a:r>
              <a:r>
                <a:rPr lang="pt-BR" sz="1200" dirty="0">
                  <a:solidFill>
                    <a:schemeClr val="bg1"/>
                  </a:solidFill>
                </a:rPr>
                <a:t> vídeo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Youtube </a:t>
              </a:r>
              <a:r>
                <a:rPr lang="pt-BR" sz="1200" dirty="0" err="1">
                  <a:solidFill>
                    <a:schemeClr val="bg1"/>
                  </a:solidFill>
                </a:rPr>
                <a:t>Channel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with</a:t>
              </a:r>
              <a:r>
                <a:rPr lang="pt-BR" sz="1200" dirty="0">
                  <a:solidFill>
                    <a:schemeClr val="bg1"/>
                  </a:solidFill>
                </a:rPr>
                <a:t> April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CD08B4B-A199-DE75-5956-05E2C1EECA21}"/>
              </a:ext>
            </a:extLst>
          </p:cNvPr>
          <p:cNvGrpSpPr/>
          <p:nvPr/>
        </p:nvGrpSpPr>
        <p:grpSpPr>
          <a:xfrm>
            <a:off x="2774096" y="6937778"/>
            <a:ext cx="7097301" cy="1254064"/>
            <a:chOff x="2789650" y="6862465"/>
            <a:chExt cx="7097301" cy="707886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218E0AD-FB43-598F-2642-888FAE426546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2024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ED708A8-DB49-C27E-1B76-F269855AC79F}"/>
                </a:ext>
              </a:extLst>
            </p:cNvPr>
            <p:cNvSpPr txBox="1"/>
            <p:nvPr/>
          </p:nvSpPr>
          <p:spPr>
            <a:xfrm>
              <a:off x="4090329" y="69351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New design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C895D32-1458-B7AC-07DE-F87F2AC95FC7}"/>
              </a:ext>
            </a:extLst>
          </p:cNvPr>
          <p:cNvGrpSpPr/>
          <p:nvPr/>
        </p:nvGrpSpPr>
        <p:grpSpPr>
          <a:xfrm>
            <a:off x="2774096" y="7809186"/>
            <a:ext cx="7097301" cy="1254064"/>
            <a:chOff x="2789650" y="6862465"/>
            <a:chExt cx="7097301" cy="707886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223E1CB9-745A-A349-A832-2FC8AC9719A6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2025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AD501D0-E80D-82FB-8801-3650A5AC57FF}"/>
                </a:ext>
              </a:extLst>
            </p:cNvPr>
            <p:cNvSpPr txBox="1"/>
            <p:nvPr/>
          </p:nvSpPr>
          <p:spPr>
            <a:xfrm>
              <a:off x="4090329" y="6909427"/>
              <a:ext cx="5796622" cy="15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AI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GitHub Management Reports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F3B3607-BCCA-3209-2065-9635E631210F}"/>
              </a:ext>
            </a:extLst>
          </p:cNvPr>
          <p:cNvGrpSpPr/>
          <p:nvPr/>
        </p:nvGrpSpPr>
        <p:grpSpPr>
          <a:xfrm>
            <a:off x="9572631" y="0"/>
            <a:ext cx="2689454" cy="894458"/>
            <a:chOff x="9474308" y="190777"/>
            <a:chExt cx="2689454" cy="894458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9BE9EB6-3583-43E3-9ED6-1DEC75388E88}"/>
                </a:ext>
              </a:extLst>
            </p:cNvPr>
            <p:cNvSpPr txBox="1"/>
            <p:nvPr/>
          </p:nvSpPr>
          <p:spPr>
            <a:xfrm>
              <a:off x="9512302" y="190777"/>
              <a:ext cx="2564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Azure </a:t>
              </a:r>
              <a:r>
                <a:rPr lang="pt-BR" sz="1200" dirty="0" err="1">
                  <a:solidFill>
                    <a:schemeClr val="bg1"/>
                  </a:solidFill>
                  <a:latin typeface="Anton" pitchFamily="2" charset="77"/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 Management Reports</a:t>
              </a: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658BF091-3FA0-6B86-E56F-0B50F0A97547}"/>
                </a:ext>
              </a:extLst>
            </p:cNvPr>
            <p:cNvGrpSpPr/>
            <p:nvPr/>
          </p:nvGrpSpPr>
          <p:grpSpPr>
            <a:xfrm>
              <a:off x="9474308" y="446759"/>
              <a:ext cx="2689454" cy="638476"/>
              <a:chOff x="8517385" y="1694871"/>
              <a:chExt cx="2689454" cy="638476"/>
            </a:xfrm>
          </p:grpSpPr>
          <p:pic>
            <p:nvPicPr>
              <p:cNvPr id="35" name="Picture 6" descr="Rest Api Icon #292865 - Free Icons Library">
                <a:extLst>
                  <a:ext uri="{FF2B5EF4-FFF2-40B4-BE49-F238E27FC236}">
                    <a16:creationId xmlns:a16="http://schemas.microsoft.com/office/drawing/2014/main" id="{1AB2DB3C-7EDE-1E69-B42C-78FE906C8E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7385" y="1740023"/>
                <a:ext cx="593324" cy="593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0" descr="Ícone colorido PowerShell em PNG, SVG">
                <a:extLst>
                  <a:ext uri="{FF2B5EF4-FFF2-40B4-BE49-F238E27FC236}">
                    <a16:creationId xmlns:a16="http://schemas.microsoft.com/office/drawing/2014/main" id="{9291FA37-7ECD-4547-C222-6CB724798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1297" y="1740023"/>
                <a:ext cx="581241" cy="581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2" descr="SQL Database (SQL Azure)&quot; Icon - Download for free – Iconduck">
                <a:extLst>
                  <a:ext uri="{FF2B5EF4-FFF2-40B4-BE49-F238E27FC236}">
                    <a16:creationId xmlns:a16="http://schemas.microsoft.com/office/drawing/2014/main" id="{60F57B3A-DE59-73BE-5B4C-35688F2A91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126" y="1760015"/>
                <a:ext cx="547320" cy="57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4" descr="Free Microsoft Power Bi 3D Icon - Download Gratuito Eletrodomésticos 3D  Icons | IconScout">
                <a:extLst>
                  <a:ext uri="{FF2B5EF4-FFF2-40B4-BE49-F238E27FC236}">
                    <a16:creationId xmlns:a16="http://schemas.microsoft.com/office/drawing/2014/main" id="{A2CA6554-8DCF-D9AD-2EEE-D170740F8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0446" y="1694871"/>
                <a:ext cx="626393" cy="626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7D47112-D1D6-3FCE-EE06-3173C471B213}"/>
              </a:ext>
            </a:extLst>
          </p:cNvPr>
          <p:cNvGrpSpPr/>
          <p:nvPr/>
        </p:nvGrpSpPr>
        <p:grpSpPr>
          <a:xfrm rot="2375816">
            <a:off x="678906" y="2123478"/>
            <a:ext cx="2274316" cy="2274316"/>
            <a:chOff x="876300" y="3898900"/>
            <a:chExt cx="1879600" cy="18796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1C172F3-0A20-E36E-E716-F72AC1889105}"/>
                </a:ext>
              </a:extLst>
            </p:cNvPr>
            <p:cNvSpPr/>
            <p:nvPr/>
          </p:nvSpPr>
          <p:spPr>
            <a:xfrm>
              <a:off x="1549400" y="4572000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1" name="Gráfico 40" descr="Engrenagem única com preenchimento sólido">
              <a:extLst>
                <a:ext uri="{FF2B5EF4-FFF2-40B4-BE49-F238E27FC236}">
                  <a16:creationId xmlns:a16="http://schemas.microsoft.com/office/drawing/2014/main" id="{CCFDECDA-6E71-48E5-06B5-B0B58D057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00" y="3898900"/>
              <a:ext cx="1879600" cy="187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322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77CD5-E3C1-926A-48E1-F6C404B1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BB70310-90A0-4179-F234-8D8F1AA22BB1}"/>
              </a:ext>
            </a:extLst>
          </p:cNvPr>
          <p:cNvSpPr/>
          <p:nvPr/>
        </p:nvSpPr>
        <p:spPr>
          <a:xfrm>
            <a:off x="0" y="2393901"/>
            <a:ext cx="12192000" cy="7089205"/>
          </a:xfrm>
          <a:prstGeom prst="rect">
            <a:avLst/>
          </a:prstGeom>
          <a:solidFill>
            <a:srgbClr val="FF7C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D9E439-C642-0FE3-36ED-EAF8DD7DA03A}"/>
              </a:ext>
            </a:extLst>
          </p:cNvPr>
          <p:cNvSpPr txBox="1"/>
          <p:nvPr/>
        </p:nvSpPr>
        <p:spPr>
          <a:xfrm>
            <a:off x="2804825" y="1710163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>
                <a:solidFill>
                  <a:schemeClr val="bg1"/>
                </a:solidFill>
                <a:latin typeface="Anton" pitchFamily="2" charset="77"/>
              </a:rPr>
              <a:t>Timeline</a:t>
            </a:r>
            <a:endParaRPr lang="pt-BR" sz="4800" dirty="0">
              <a:solidFill>
                <a:schemeClr val="bg1"/>
              </a:solidFill>
              <a:latin typeface="Anton" pitchFamily="2" charset="77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FC807C4-C3C3-AB42-53F7-19D781DDB882}"/>
              </a:ext>
            </a:extLst>
          </p:cNvPr>
          <p:cNvGrpSpPr/>
          <p:nvPr/>
        </p:nvGrpSpPr>
        <p:grpSpPr>
          <a:xfrm>
            <a:off x="2789650" y="2648340"/>
            <a:ext cx="7081747" cy="1254064"/>
            <a:chOff x="2789650" y="6862465"/>
            <a:chExt cx="7081747" cy="70788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808F6FA-BB1D-9414-60EC-94D08BD3E9C1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2E22175-9B58-3D10-1AFF-85FB83683BCC}"/>
                </a:ext>
              </a:extLst>
            </p:cNvPr>
            <p:cNvSpPr txBox="1"/>
            <p:nvPr/>
          </p:nvSpPr>
          <p:spPr>
            <a:xfrm>
              <a:off x="4074775" y="69512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1</a:t>
              </a:r>
              <a:r>
                <a:rPr lang="pt-BR" sz="1200" baseline="30000" dirty="0">
                  <a:solidFill>
                    <a:schemeClr val="bg1"/>
                  </a:solidFill>
                </a:rPr>
                <a:t>st</a:t>
              </a:r>
              <a:r>
                <a:rPr lang="pt-BR" sz="1200" dirty="0">
                  <a:solidFill>
                    <a:schemeClr val="bg1"/>
                  </a:solidFill>
                </a:rPr>
                <a:t> Report - Branch Policies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E61E8F8-47A3-4CBC-C585-2159F26D027C}"/>
              </a:ext>
            </a:extLst>
          </p:cNvPr>
          <p:cNvGrpSpPr/>
          <p:nvPr/>
        </p:nvGrpSpPr>
        <p:grpSpPr>
          <a:xfrm>
            <a:off x="2805042" y="3479317"/>
            <a:ext cx="7097301" cy="1254064"/>
            <a:chOff x="2789650" y="6862465"/>
            <a:chExt cx="7097301" cy="70788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EE1C9D8-5DE5-9FDD-84F1-46AF9F64E62F}"/>
                </a:ext>
              </a:extLst>
            </p:cNvPr>
            <p:cNvSpPr txBox="1"/>
            <p:nvPr/>
          </p:nvSpPr>
          <p:spPr>
            <a:xfrm>
              <a:off x="2789650" y="6862465"/>
              <a:ext cx="1114408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A4B5256-A2B9-B88D-54C7-E66E2D6AB140}"/>
                </a:ext>
              </a:extLst>
            </p:cNvPr>
            <p:cNvSpPr txBox="1"/>
            <p:nvPr/>
          </p:nvSpPr>
          <p:spPr>
            <a:xfrm>
              <a:off x="4090329" y="695146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Boards, </a:t>
              </a:r>
              <a:r>
                <a:rPr lang="pt-BR" sz="1200" dirty="0" err="1">
                  <a:solidFill>
                    <a:schemeClr val="bg1"/>
                  </a:solidFill>
                </a:rPr>
                <a:t>Repos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Pipelines</a:t>
              </a:r>
            </a:p>
            <a:p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012FE5C-55FD-C63D-AF2B-4844DA90DAF0}"/>
              </a:ext>
            </a:extLst>
          </p:cNvPr>
          <p:cNvGrpSpPr/>
          <p:nvPr/>
        </p:nvGrpSpPr>
        <p:grpSpPr>
          <a:xfrm>
            <a:off x="2789650" y="4356498"/>
            <a:ext cx="7097301" cy="1254064"/>
            <a:chOff x="2789650" y="6862465"/>
            <a:chExt cx="7097301" cy="707886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C95ECC2-1B7F-0CE1-90D5-5A4F22F4EEF3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2022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5727C707-5FB5-B7F7-01C3-F628486E97E2}"/>
                </a:ext>
              </a:extLst>
            </p:cNvPr>
            <p:cNvSpPr txBox="1"/>
            <p:nvPr/>
          </p:nvSpPr>
          <p:spPr>
            <a:xfrm>
              <a:off x="4090329" y="692059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Config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Settings (Service Connections, </a:t>
              </a:r>
              <a:r>
                <a:rPr lang="pt-BR" sz="1200" dirty="0" err="1">
                  <a:solidFill>
                    <a:schemeClr val="bg1"/>
                  </a:solidFill>
                </a:rPr>
                <a:t>Users</a:t>
              </a:r>
              <a:r>
                <a:rPr lang="pt-BR" sz="1200" dirty="0">
                  <a:solidFill>
                    <a:schemeClr val="bg1"/>
                  </a:solidFill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</a:rPr>
                <a:t>WebHooks</a:t>
              </a:r>
              <a:r>
                <a:rPr lang="pt-BR" sz="1200" dirty="0">
                  <a:solidFill>
                    <a:schemeClr val="bg1"/>
                  </a:solidFill>
                </a:rPr>
                <a:t>, etc.)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4DED4AB-E4EC-010E-F423-6224F2063AE1}"/>
              </a:ext>
            </a:extLst>
          </p:cNvPr>
          <p:cNvGrpSpPr/>
          <p:nvPr/>
        </p:nvGrpSpPr>
        <p:grpSpPr>
          <a:xfrm>
            <a:off x="2774096" y="5179359"/>
            <a:ext cx="7097301" cy="1254064"/>
            <a:chOff x="2789650" y="6862465"/>
            <a:chExt cx="7097301" cy="70788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A71DF338-2E56-E552-01C5-7BB3C6041A8D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80FB725-A433-F59F-07C0-713F2BF605D3}"/>
                </a:ext>
              </a:extLst>
            </p:cNvPr>
            <p:cNvSpPr txBox="1"/>
            <p:nvPr/>
          </p:nvSpPr>
          <p:spPr>
            <a:xfrm>
              <a:off x="4090329" y="6956659"/>
              <a:ext cx="5796622" cy="26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</a:rPr>
                <a:t>All</a:t>
              </a:r>
              <a:r>
                <a:rPr lang="pt-BR" sz="1200" dirty="0">
                  <a:solidFill>
                    <a:schemeClr val="bg1"/>
                  </a:solidFill>
                </a:rPr>
                <a:t> Reports in </a:t>
              </a:r>
              <a:r>
                <a:rPr lang="pt-BR" sz="1200" dirty="0" err="1">
                  <a:solidFill>
                    <a:schemeClr val="bg1"/>
                  </a:solidFill>
                </a:rPr>
                <a:t>One</a:t>
              </a:r>
              <a:endParaRPr lang="pt-BR" sz="1200" dirty="0">
                <a:solidFill>
                  <a:schemeClr val="bg1"/>
                </a:solidFill>
              </a:endParaRPr>
            </a:p>
            <a:p>
              <a:r>
                <a:rPr lang="pt-BR" sz="1200" dirty="0" err="1">
                  <a:solidFill>
                    <a:schemeClr val="bg1"/>
                  </a:solidFill>
                </a:rPr>
                <a:t>Offical</a:t>
              </a:r>
              <a:r>
                <a:rPr lang="pt-BR" sz="1200" dirty="0">
                  <a:solidFill>
                    <a:schemeClr val="bg1"/>
                  </a:solidFill>
                </a:rPr>
                <a:t> vídeo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Youtube </a:t>
              </a:r>
              <a:r>
                <a:rPr lang="pt-BR" sz="1200" dirty="0" err="1">
                  <a:solidFill>
                    <a:schemeClr val="bg1"/>
                  </a:solidFill>
                </a:rPr>
                <a:t>Channel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with</a:t>
              </a:r>
              <a:r>
                <a:rPr lang="pt-BR" sz="1200" dirty="0">
                  <a:solidFill>
                    <a:schemeClr val="bg1"/>
                  </a:solidFill>
                </a:rPr>
                <a:t> April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12C6F74-0F57-EED8-80D7-ADF116FDDE02}"/>
              </a:ext>
            </a:extLst>
          </p:cNvPr>
          <p:cNvGrpSpPr/>
          <p:nvPr/>
        </p:nvGrpSpPr>
        <p:grpSpPr>
          <a:xfrm>
            <a:off x="2774096" y="6043043"/>
            <a:ext cx="7097301" cy="1254064"/>
            <a:chOff x="2789650" y="6862465"/>
            <a:chExt cx="7097301" cy="707886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7D47F1D-0133-FE51-B2CD-68175E655A96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2024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8EAD943-6AF2-4645-EA16-9FC0A4C33B32}"/>
                </a:ext>
              </a:extLst>
            </p:cNvPr>
            <p:cNvSpPr txBox="1"/>
            <p:nvPr/>
          </p:nvSpPr>
          <p:spPr>
            <a:xfrm>
              <a:off x="4090329" y="69351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New design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35E727-A3B3-341D-B325-93EA32BDBD9C}"/>
              </a:ext>
            </a:extLst>
          </p:cNvPr>
          <p:cNvGrpSpPr/>
          <p:nvPr/>
        </p:nvGrpSpPr>
        <p:grpSpPr>
          <a:xfrm>
            <a:off x="2774096" y="6914451"/>
            <a:ext cx="7097301" cy="1254064"/>
            <a:chOff x="2789650" y="6862465"/>
            <a:chExt cx="7097301" cy="707886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B37F424-F04C-67FC-A619-11D908514D4E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2025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3A86F22-7655-F937-A857-2277D403898E}"/>
                </a:ext>
              </a:extLst>
            </p:cNvPr>
            <p:cNvSpPr txBox="1"/>
            <p:nvPr/>
          </p:nvSpPr>
          <p:spPr>
            <a:xfrm>
              <a:off x="4090329" y="6909427"/>
              <a:ext cx="5796622" cy="15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AI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GitHub Management Reports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B315858-0F21-8944-3D6E-F8AC9E379BB3}"/>
              </a:ext>
            </a:extLst>
          </p:cNvPr>
          <p:cNvGrpSpPr/>
          <p:nvPr/>
        </p:nvGrpSpPr>
        <p:grpSpPr>
          <a:xfrm>
            <a:off x="9572631" y="0"/>
            <a:ext cx="2689454" cy="894458"/>
            <a:chOff x="9474308" y="190777"/>
            <a:chExt cx="2689454" cy="894458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4265FC6-E564-DB8A-C8BC-5C8A29FFD015}"/>
                </a:ext>
              </a:extLst>
            </p:cNvPr>
            <p:cNvSpPr txBox="1"/>
            <p:nvPr/>
          </p:nvSpPr>
          <p:spPr>
            <a:xfrm>
              <a:off x="9512302" y="190777"/>
              <a:ext cx="2564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Azure </a:t>
              </a:r>
              <a:r>
                <a:rPr lang="pt-BR" sz="1200" dirty="0" err="1">
                  <a:solidFill>
                    <a:schemeClr val="bg1"/>
                  </a:solidFill>
                  <a:latin typeface="Anton" pitchFamily="2" charset="77"/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 Management Reports</a:t>
              </a: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737C966C-7486-2BDB-E319-5270D6D3ADFF}"/>
                </a:ext>
              </a:extLst>
            </p:cNvPr>
            <p:cNvGrpSpPr/>
            <p:nvPr/>
          </p:nvGrpSpPr>
          <p:grpSpPr>
            <a:xfrm>
              <a:off x="9474308" y="446759"/>
              <a:ext cx="2689454" cy="638476"/>
              <a:chOff x="8517385" y="1694871"/>
              <a:chExt cx="2689454" cy="638476"/>
            </a:xfrm>
          </p:grpSpPr>
          <p:pic>
            <p:nvPicPr>
              <p:cNvPr id="35" name="Picture 6" descr="Rest Api Icon #292865 - Free Icons Library">
                <a:extLst>
                  <a:ext uri="{FF2B5EF4-FFF2-40B4-BE49-F238E27FC236}">
                    <a16:creationId xmlns:a16="http://schemas.microsoft.com/office/drawing/2014/main" id="{C83974CE-8090-3272-50F6-B43FE5517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7385" y="1740023"/>
                <a:ext cx="593324" cy="593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0" descr="Ícone colorido PowerShell em PNG, SVG">
                <a:extLst>
                  <a:ext uri="{FF2B5EF4-FFF2-40B4-BE49-F238E27FC236}">
                    <a16:creationId xmlns:a16="http://schemas.microsoft.com/office/drawing/2014/main" id="{D1463D12-5693-D805-D076-B69221F470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1297" y="1740023"/>
                <a:ext cx="581241" cy="581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2" descr="SQL Database (SQL Azure)&quot; Icon - Download for free – Iconduck">
                <a:extLst>
                  <a:ext uri="{FF2B5EF4-FFF2-40B4-BE49-F238E27FC236}">
                    <a16:creationId xmlns:a16="http://schemas.microsoft.com/office/drawing/2014/main" id="{AD49B6FE-CB2D-A086-ECCD-0CB619284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126" y="1760015"/>
                <a:ext cx="547320" cy="57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4" descr="Free Microsoft Power Bi 3D Icon - Download Gratuito Eletrodomésticos 3D  Icons | IconScout">
                <a:extLst>
                  <a:ext uri="{FF2B5EF4-FFF2-40B4-BE49-F238E27FC236}">
                    <a16:creationId xmlns:a16="http://schemas.microsoft.com/office/drawing/2014/main" id="{34C527D3-93B9-8217-D6A9-B2E7370BD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0446" y="1694871"/>
                <a:ext cx="626393" cy="626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5DAC5C1B-8BA3-E1BD-F649-B5BB3986FCEB}"/>
              </a:ext>
            </a:extLst>
          </p:cNvPr>
          <p:cNvGrpSpPr/>
          <p:nvPr/>
        </p:nvGrpSpPr>
        <p:grpSpPr>
          <a:xfrm rot="4711232">
            <a:off x="678906" y="1256742"/>
            <a:ext cx="2274316" cy="2274316"/>
            <a:chOff x="876300" y="3898900"/>
            <a:chExt cx="1879600" cy="18796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F95B395-81E7-39FC-D109-B2AEEE2C8A2D}"/>
                </a:ext>
              </a:extLst>
            </p:cNvPr>
            <p:cNvSpPr/>
            <p:nvPr/>
          </p:nvSpPr>
          <p:spPr>
            <a:xfrm>
              <a:off x="1549400" y="4572000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1" name="Gráfico 40" descr="Engrenagem única com preenchimento sólido">
              <a:extLst>
                <a:ext uri="{FF2B5EF4-FFF2-40B4-BE49-F238E27FC236}">
                  <a16:creationId xmlns:a16="http://schemas.microsoft.com/office/drawing/2014/main" id="{AE3D1971-4CB4-FD10-47CD-3EBAA544F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00" y="3898900"/>
              <a:ext cx="1879600" cy="187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791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604DC-DEEC-A439-E09C-3F72D93F9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4A29689-1E3B-9061-3D4A-7A429C1C6624}"/>
              </a:ext>
            </a:extLst>
          </p:cNvPr>
          <p:cNvSpPr/>
          <p:nvPr/>
        </p:nvSpPr>
        <p:spPr>
          <a:xfrm>
            <a:off x="0" y="1528662"/>
            <a:ext cx="12192000" cy="7089205"/>
          </a:xfrm>
          <a:prstGeom prst="rect">
            <a:avLst/>
          </a:prstGeom>
          <a:solidFill>
            <a:srgbClr val="FF7C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AF1B9B-4855-FA8E-1727-81FBABA37D01}"/>
              </a:ext>
            </a:extLst>
          </p:cNvPr>
          <p:cNvSpPr txBox="1"/>
          <p:nvPr/>
        </p:nvSpPr>
        <p:spPr>
          <a:xfrm>
            <a:off x="2804825" y="844924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>
                <a:solidFill>
                  <a:schemeClr val="bg1"/>
                </a:solidFill>
                <a:latin typeface="Anton" pitchFamily="2" charset="77"/>
              </a:rPr>
              <a:t>Timeline</a:t>
            </a:r>
            <a:endParaRPr lang="pt-BR" sz="4800" dirty="0">
              <a:solidFill>
                <a:schemeClr val="bg1"/>
              </a:solidFill>
              <a:latin typeface="Anton" pitchFamily="2" charset="77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FD17744-D9EC-D6C8-9E6D-12A6FE74FD26}"/>
              </a:ext>
            </a:extLst>
          </p:cNvPr>
          <p:cNvGrpSpPr/>
          <p:nvPr/>
        </p:nvGrpSpPr>
        <p:grpSpPr>
          <a:xfrm>
            <a:off x="2789650" y="1783101"/>
            <a:ext cx="7081747" cy="1254064"/>
            <a:chOff x="2789650" y="6862465"/>
            <a:chExt cx="7081747" cy="70788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F05C3AA-65D8-8439-DDDB-0C6AC25512AF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B6DB2C-0459-0E42-20F9-EF1B915CAA9E}"/>
                </a:ext>
              </a:extLst>
            </p:cNvPr>
            <p:cNvSpPr txBox="1"/>
            <p:nvPr/>
          </p:nvSpPr>
          <p:spPr>
            <a:xfrm>
              <a:off x="4074775" y="69512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1</a:t>
              </a:r>
              <a:r>
                <a:rPr lang="pt-BR" sz="1200" baseline="30000" dirty="0">
                  <a:solidFill>
                    <a:schemeClr val="bg1"/>
                  </a:solidFill>
                </a:rPr>
                <a:t>st</a:t>
              </a:r>
              <a:r>
                <a:rPr lang="pt-BR" sz="1200" dirty="0">
                  <a:solidFill>
                    <a:schemeClr val="bg1"/>
                  </a:solidFill>
                </a:rPr>
                <a:t> Report - Branch Policies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69BD240-7DC2-B606-6414-781B5FFC44FD}"/>
              </a:ext>
            </a:extLst>
          </p:cNvPr>
          <p:cNvGrpSpPr/>
          <p:nvPr/>
        </p:nvGrpSpPr>
        <p:grpSpPr>
          <a:xfrm>
            <a:off x="2805042" y="2614078"/>
            <a:ext cx="7097301" cy="1254064"/>
            <a:chOff x="2789650" y="6862465"/>
            <a:chExt cx="7097301" cy="707886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1FF48EF-AF5D-9ACF-8A93-7471FE919D92}"/>
                </a:ext>
              </a:extLst>
            </p:cNvPr>
            <p:cNvSpPr txBox="1"/>
            <p:nvPr/>
          </p:nvSpPr>
          <p:spPr>
            <a:xfrm>
              <a:off x="2789650" y="6862465"/>
              <a:ext cx="1114408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E6B1558-BB1A-C0E0-30F7-EBDE190376B2}"/>
                </a:ext>
              </a:extLst>
            </p:cNvPr>
            <p:cNvSpPr txBox="1"/>
            <p:nvPr/>
          </p:nvSpPr>
          <p:spPr>
            <a:xfrm>
              <a:off x="4090329" y="695146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Boards, </a:t>
              </a:r>
              <a:r>
                <a:rPr lang="pt-BR" sz="1200" dirty="0" err="1">
                  <a:solidFill>
                    <a:schemeClr val="bg1"/>
                  </a:solidFill>
                </a:rPr>
                <a:t>Repos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Pipelines</a:t>
              </a:r>
            </a:p>
            <a:p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0C4DF7A-93CF-38A9-4D5C-93D12E939D0C}"/>
              </a:ext>
            </a:extLst>
          </p:cNvPr>
          <p:cNvGrpSpPr/>
          <p:nvPr/>
        </p:nvGrpSpPr>
        <p:grpSpPr>
          <a:xfrm>
            <a:off x="2789650" y="3491259"/>
            <a:ext cx="7097301" cy="1254064"/>
            <a:chOff x="2789650" y="6862465"/>
            <a:chExt cx="7097301" cy="707886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5C06159-68C7-994E-0D44-6C91B16C4814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2022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42CB4340-0FF5-2FB1-C6F9-39B6F178E07C}"/>
                </a:ext>
              </a:extLst>
            </p:cNvPr>
            <p:cNvSpPr txBox="1"/>
            <p:nvPr/>
          </p:nvSpPr>
          <p:spPr>
            <a:xfrm>
              <a:off x="4090329" y="6920594"/>
              <a:ext cx="5796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20+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designed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to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manage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Config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Settings (Service Connections, </a:t>
              </a:r>
              <a:r>
                <a:rPr lang="pt-BR" sz="1200" dirty="0" err="1">
                  <a:solidFill>
                    <a:schemeClr val="bg1"/>
                  </a:solidFill>
                </a:rPr>
                <a:t>Users</a:t>
              </a:r>
              <a:r>
                <a:rPr lang="pt-BR" sz="1200" dirty="0">
                  <a:solidFill>
                    <a:schemeClr val="bg1"/>
                  </a:solidFill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</a:rPr>
                <a:t>WebHooks</a:t>
              </a:r>
              <a:r>
                <a:rPr lang="pt-BR" sz="1200" dirty="0">
                  <a:solidFill>
                    <a:schemeClr val="bg1"/>
                  </a:solidFill>
                </a:rPr>
                <a:t>, etc.)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07B2D87-1BEA-9176-6ED7-697B9A082EBC}"/>
              </a:ext>
            </a:extLst>
          </p:cNvPr>
          <p:cNvGrpSpPr/>
          <p:nvPr/>
        </p:nvGrpSpPr>
        <p:grpSpPr>
          <a:xfrm>
            <a:off x="2774096" y="4314120"/>
            <a:ext cx="7097301" cy="1254064"/>
            <a:chOff x="2789650" y="6862465"/>
            <a:chExt cx="7097301" cy="70788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DFD39F5-2BAE-DD4B-210E-DB79E68DF32C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7307EAE9-F6F8-9FED-27CC-86ACEE00594C}"/>
                </a:ext>
              </a:extLst>
            </p:cNvPr>
            <p:cNvSpPr txBox="1"/>
            <p:nvPr/>
          </p:nvSpPr>
          <p:spPr>
            <a:xfrm>
              <a:off x="4090329" y="6956659"/>
              <a:ext cx="5796622" cy="26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</a:rPr>
                <a:t>All</a:t>
              </a:r>
              <a:r>
                <a:rPr lang="pt-BR" sz="1200" dirty="0">
                  <a:solidFill>
                    <a:schemeClr val="bg1"/>
                  </a:solidFill>
                </a:rPr>
                <a:t> Reports in </a:t>
              </a:r>
              <a:r>
                <a:rPr lang="pt-BR" sz="1200" dirty="0" err="1">
                  <a:solidFill>
                    <a:schemeClr val="bg1"/>
                  </a:solidFill>
                </a:rPr>
                <a:t>One</a:t>
              </a:r>
              <a:endParaRPr lang="pt-BR" sz="1200" dirty="0">
                <a:solidFill>
                  <a:schemeClr val="bg1"/>
                </a:solidFill>
              </a:endParaRPr>
            </a:p>
            <a:p>
              <a:r>
                <a:rPr lang="pt-BR" sz="1200" dirty="0" err="1">
                  <a:solidFill>
                    <a:schemeClr val="bg1"/>
                  </a:solidFill>
                </a:rPr>
                <a:t>Offical</a:t>
              </a:r>
              <a:r>
                <a:rPr lang="pt-BR" sz="1200" dirty="0">
                  <a:solidFill>
                    <a:schemeClr val="bg1"/>
                  </a:solidFill>
                </a:rPr>
                <a:t> vídeo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Azure </a:t>
              </a:r>
              <a:r>
                <a:rPr lang="pt-BR" sz="1200" dirty="0" err="1">
                  <a:solidFill>
                    <a:schemeClr val="bg1"/>
                  </a:solidFill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</a:rPr>
                <a:t> Youtube </a:t>
              </a:r>
              <a:r>
                <a:rPr lang="pt-BR" sz="1200" dirty="0" err="1">
                  <a:solidFill>
                    <a:schemeClr val="bg1"/>
                  </a:solidFill>
                </a:rPr>
                <a:t>Channel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wih</a:t>
              </a:r>
              <a:r>
                <a:rPr lang="pt-BR" sz="1200" dirty="0">
                  <a:solidFill>
                    <a:schemeClr val="bg1"/>
                  </a:solidFill>
                </a:rPr>
                <a:t> April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1203B55-23FA-E8DE-C27F-DD838E998079}"/>
              </a:ext>
            </a:extLst>
          </p:cNvPr>
          <p:cNvGrpSpPr/>
          <p:nvPr/>
        </p:nvGrpSpPr>
        <p:grpSpPr>
          <a:xfrm>
            <a:off x="2774096" y="5177804"/>
            <a:ext cx="7097301" cy="1254064"/>
            <a:chOff x="2789650" y="6862465"/>
            <a:chExt cx="7097301" cy="707886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373CC4E-83BD-FCF9-8D95-B9C442CC10A3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2024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0C44C6E-9DC9-E4F2-373D-6C67C7910DC1}"/>
                </a:ext>
              </a:extLst>
            </p:cNvPr>
            <p:cNvSpPr txBox="1"/>
            <p:nvPr/>
          </p:nvSpPr>
          <p:spPr>
            <a:xfrm>
              <a:off x="4090329" y="6935137"/>
              <a:ext cx="5796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New design </a:t>
              </a:r>
              <a:r>
                <a:rPr lang="pt-BR" sz="1200" dirty="0" err="1">
                  <a:solidFill>
                    <a:schemeClr val="bg1"/>
                  </a:solidFill>
                </a:rPr>
                <a:t>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reports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16FEC31-6B45-C1DB-D097-C9E3BB3C71AF}"/>
              </a:ext>
            </a:extLst>
          </p:cNvPr>
          <p:cNvGrpSpPr/>
          <p:nvPr/>
        </p:nvGrpSpPr>
        <p:grpSpPr>
          <a:xfrm>
            <a:off x="2774096" y="6049212"/>
            <a:ext cx="7097301" cy="1254064"/>
            <a:chOff x="2789650" y="6862465"/>
            <a:chExt cx="7097301" cy="707886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32554273-354A-E703-9A3A-6FD2CE8FC9CD}"/>
                </a:ext>
              </a:extLst>
            </p:cNvPr>
            <p:cNvSpPr txBox="1"/>
            <p:nvPr/>
          </p:nvSpPr>
          <p:spPr>
            <a:xfrm>
              <a:off x="2789650" y="6862465"/>
              <a:ext cx="1197764" cy="707886"/>
            </a:xfrm>
            <a:prstGeom prst="rect">
              <a:avLst/>
            </a:prstGeom>
            <a:solidFill>
              <a:srgbClr val="FF7C8A"/>
            </a:solidFill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Anton" pitchFamily="2" charset="77"/>
                </a:rPr>
                <a:t>2025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93EB9E2-22CB-2404-CAB1-9F97B72CCBF7}"/>
                </a:ext>
              </a:extLst>
            </p:cNvPr>
            <p:cNvSpPr txBox="1"/>
            <p:nvPr/>
          </p:nvSpPr>
          <p:spPr>
            <a:xfrm>
              <a:off x="4090329" y="6909427"/>
              <a:ext cx="5796622" cy="15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AI </a:t>
              </a:r>
              <a:r>
                <a:rPr lang="pt-BR" sz="1200" dirty="0" err="1">
                  <a:solidFill>
                    <a:schemeClr val="bg1"/>
                  </a:solidFill>
                </a:rPr>
                <a:t>integration</a:t>
              </a:r>
              <a:r>
                <a:rPr lang="pt-BR" sz="1200" dirty="0">
                  <a:solidFill>
                    <a:schemeClr val="bg1"/>
                  </a:solidFill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</a:rPr>
                <a:t>and</a:t>
              </a:r>
              <a:r>
                <a:rPr lang="pt-BR" sz="1200" dirty="0">
                  <a:solidFill>
                    <a:schemeClr val="bg1"/>
                  </a:solidFill>
                </a:rPr>
                <a:t> GitHub Management Reports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517C1AF-74C9-8B37-33EE-C3D671A413F4}"/>
              </a:ext>
            </a:extLst>
          </p:cNvPr>
          <p:cNvGrpSpPr/>
          <p:nvPr/>
        </p:nvGrpSpPr>
        <p:grpSpPr>
          <a:xfrm>
            <a:off x="9572631" y="0"/>
            <a:ext cx="2689454" cy="894458"/>
            <a:chOff x="9474308" y="190777"/>
            <a:chExt cx="2689454" cy="894458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F10AF2-6915-3D4A-29BD-F5FB5CC6F658}"/>
                </a:ext>
              </a:extLst>
            </p:cNvPr>
            <p:cNvSpPr txBox="1"/>
            <p:nvPr/>
          </p:nvSpPr>
          <p:spPr>
            <a:xfrm>
              <a:off x="9512302" y="190777"/>
              <a:ext cx="2564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Azure </a:t>
              </a:r>
              <a:r>
                <a:rPr lang="pt-BR" sz="1200" dirty="0" err="1">
                  <a:solidFill>
                    <a:schemeClr val="bg1"/>
                  </a:solidFill>
                  <a:latin typeface="Anton" pitchFamily="2" charset="77"/>
                </a:rPr>
                <a:t>DevOps</a:t>
              </a:r>
              <a:r>
                <a:rPr lang="pt-BR" sz="1200" dirty="0">
                  <a:solidFill>
                    <a:schemeClr val="bg1"/>
                  </a:solidFill>
                  <a:latin typeface="Anton" pitchFamily="2" charset="77"/>
                </a:rPr>
                <a:t> Management Reports</a:t>
              </a: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7A99C4B3-6C85-C5ED-6EF9-42593BE89570}"/>
                </a:ext>
              </a:extLst>
            </p:cNvPr>
            <p:cNvGrpSpPr/>
            <p:nvPr/>
          </p:nvGrpSpPr>
          <p:grpSpPr>
            <a:xfrm>
              <a:off x="9474308" y="446759"/>
              <a:ext cx="2689454" cy="638476"/>
              <a:chOff x="8517385" y="1694871"/>
              <a:chExt cx="2689454" cy="638476"/>
            </a:xfrm>
          </p:grpSpPr>
          <p:pic>
            <p:nvPicPr>
              <p:cNvPr id="35" name="Picture 6" descr="Rest Api Icon #292865 - Free Icons Library">
                <a:extLst>
                  <a:ext uri="{FF2B5EF4-FFF2-40B4-BE49-F238E27FC236}">
                    <a16:creationId xmlns:a16="http://schemas.microsoft.com/office/drawing/2014/main" id="{6CAE7D17-2442-57D4-8285-BCFD242BAA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7385" y="1740023"/>
                <a:ext cx="593324" cy="593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0" descr="Ícone colorido PowerShell em PNG, SVG">
                <a:extLst>
                  <a:ext uri="{FF2B5EF4-FFF2-40B4-BE49-F238E27FC236}">
                    <a16:creationId xmlns:a16="http://schemas.microsoft.com/office/drawing/2014/main" id="{46B6C04A-3CD0-BD8B-212B-4B4BDB623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1297" y="1740023"/>
                <a:ext cx="581241" cy="581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2" descr="SQL Database (SQL Azure)&quot; Icon - Download for free – Iconduck">
                <a:extLst>
                  <a:ext uri="{FF2B5EF4-FFF2-40B4-BE49-F238E27FC236}">
                    <a16:creationId xmlns:a16="http://schemas.microsoft.com/office/drawing/2014/main" id="{644E270D-CDA1-124C-3472-AF77E3F7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126" y="1760015"/>
                <a:ext cx="547320" cy="57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4" descr="Free Microsoft Power Bi 3D Icon - Download Gratuito Eletrodomésticos 3D  Icons | IconScout">
                <a:extLst>
                  <a:ext uri="{FF2B5EF4-FFF2-40B4-BE49-F238E27FC236}">
                    <a16:creationId xmlns:a16="http://schemas.microsoft.com/office/drawing/2014/main" id="{DDBC7A51-1977-1079-CE64-8B08EB9E5A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0446" y="1694871"/>
                <a:ext cx="626393" cy="626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62F6E8D8-6410-EA24-2FC2-3E6EB33A5702}"/>
              </a:ext>
            </a:extLst>
          </p:cNvPr>
          <p:cNvGrpSpPr/>
          <p:nvPr/>
        </p:nvGrpSpPr>
        <p:grpSpPr>
          <a:xfrm rot="6996287">
            <a:off x="655134" y="304074"/>
            <a:ext cx="2274316" cy="2274316"/>
            <a:chOff x="876300" y="3898900"/>
            <a:chExt cx="1879600" cy="18796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809808-ED5D-B4B6-FD33-A660B135C017}"/>
                </a:ext>
              </a:extLst>
            </p:cNvPr>
            <p:cNvSpPr/>
            <p:nvPr/>
          </p:nvSpPr>
          <p:spPr>
            <a:xfrm>
              <a:off x="1549400" y="4572000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1" name="Gráfico 40" descr="Engrenagem única com preenchimento sólido">
              <a:extLst>
                <a:ext uri="{FF2B5EF4-FFF2-40B4-BE49-F238E27FC236}">
                  <a16:creationId xmlns:a16="http://schemas.microsoft.com/office/drawing/2014/main" id="{4B27F8DD-D27B-C922-B807-1B7B20BF3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00" y="3898900"/>
              <a:ext cx="1879600" cy="187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758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775</Words>
  <Application>Microsoft Macintosh PowerPoint</Application>
  <PresentationFormat>Widescreen</PresentationFormat>
  <Paragraphs>167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Anton</vt:lpstr>
      <vt:lpstr>Aptos</vt:lpstr>
      <vt:lpstr>Aptos Display</vt:lpstr>
      <vt:lpstr>Arial</vt:lpstr>
      <vt:lpstr>Bahnschrift SemiCondensed</vt:lpstr>
      <vt:lpstr>Eurostile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 Schweller</dc:creator>
  <cp:lastModifiedBy>Vinicius Moura</cp:lastModifiedBy>
  <cp:revision>19</cp:revision>
  <dcterms:created xsi:type="dcterms:W3CDTF">2024-11-25T12:32:38Z</dcterms:created>
  <dcterms:modified xsi:type="dcterms:W3CDTF">2025-03-24T16:35:02Z</dcterms:modified>
</cp:coreProperties>
</file>